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89" r:id="rId1"/>
    <p:sldMasterId id="2147484006" r:id="rId2"/>
  </p:sldMasterIdLst>
  <p:notesMasterIdLst>
    <p:notesMasterId r:id="rId33"/>
  </p:notesMasterIdLst>
  <p:handoutMasterIdLst>
    <p:handoutMasterId r:id="rId34"/>
  </p:handoutMasterIdLst>
  <p:sldIdLst>
    <p:sldId id="256" r:id="rId3"/>
    <p:sldId id="257" r:id="rId4"/>
    <p:sldId id="287" r:id="rId5"/>
    <p:sldId id="288" r:id="rId6"/>
    <p:sldId id="278" r:id="rId7"/>
    <p:sldId id="259" r:id="rId8"/>
    <p:sldId id="260" r:id="rId9"/>
    <p:sldId id="275" r:id="rId10"/>
    <p:sldId id="261" r:id="rId11"/>
    <p:sldId id="262" r:id="rId12"/>
    <p:sldId id="291" r:id="rId13"/>
    <p:sldId id="292" r:id="rId14"/>
    <p:sldId id="276" r:id="rId15"/>
    <p:sldId id="263" r:id="rId16"/>
    <p:sldId id="284" r:id="rId17"/>
    <p:sldId id="266" r:id="rId18"/>
    <p:sldId id="268" r:id="rId19"/>
    <p:sldId id="269" r:id="rId20"/>
    <p:sldId id="290" r:id="rId21"/>
    <p:sldId id="289" r:id="rId22"/>
    <p:sldId id="277" r:id="rId23"/>
    <p:sldId id="270" r:id="rId24"/>
    <p:sldId id="271" r:id="rId25"/>
    <p:sldId id="293" r:id="rId26"/>
    <p:sldId id="294" r:id="rId27"/>
    <p:sldId id="282" r:id="rId28"/>
    <p:sldId id="280" r:id="rId29"/>
    <p:sldId id="283" r:id="rId30"/>
    <p:sldId id="298" r:id="rId31"/>
    <p:sldId id="301" r:id="rId3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CC66"/>
    <a:srgbClr val="FFFFFF"/>
    <a:srgbClr val="FF6600"/>
    <a:srgbClr val="CC0000"/>
    <a:srgbClr val="BDBF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000" autoAdjust="0"/>
  </p:normalViewPr>
  <p:slideViewPr>
    <p:cSldViewPr snapToGrid="0">
      <p:cViewPr varScale="1">
        <p:scale>
          <a:sx n="56" d="100"/>
          <a:sy n="56" d="100"/>
        </p:scale>
        <p:origin x="1037"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C1B99A-8109-43A8-AF25-8C28B040D38B}" type="doc">
      <dgm:prSet loTypeId="urn:microsoft.com/office/officeart/2008/layout/VerticalCurvedList" loCatId="list" qsTypeId="urn:microsoft.com/office/officeart/2005/8/quickstyle/3d3" qsCatId="3D" csTypeId="urn:microsoft.com/office/officeart/2005/8/colors/accent1_2" csCatId="accent1" phldr="1"/>
      <dgm:spPr/>
      <dgm:t>
        <a:bodyPr/>
        <a:lstStyle/>
        <a:p>
          <a:endParaRPr lang="zh-CN" altLang="en-US"/>
        </a:p>
      </dgm:t>
    </dgm:pt>
    <dgm:pt modelId="{BCE899A2-A7B3-4DB5-A9B0-E207AD30F27F}">
      <dgm:prSet phldrT="[文本]"/>
      <dgm:spPr/>
      <dgm:t>
        <a:bodyPr/>
        <a:lstStyle/>
        <a:p>
          <a:r>
            <a:rPr lang="en-US" altLang="zh-CN" b="1" cap="none" spc="0" dirty="0" smtClean="0">
              <a:ln w="6600">
                <a:solidFill>
                  <a:schemeClr val="accent2"/>
                </a:solidFill>
                <a:prstDash val="solid"/>
              </a:ln>
              <a:solidFill>
                <a:srgbClr val="FFFFFF"/>
              </a:solidFill>
              <a:effectLst>
                <a:outerShdw blurRad="50800" dist="38100" dir="2700000" algn="tl" rotWithShape="0">
                  <a:prstClr val="black">
                    <a:alpha val="40000"/>
                  </a:prstClr>
                </a:outerShdw>
              </a:effectLst>
            </a:rPr>
            <a:t>Vision Based</a:t>
          </a:r>
          <a:endParaRPr lang="zh-CN" altLang="en-US" b="1" cap="none" spc="0" dirty="0">
            <a:ln w="6600">
              <a:solidFill>
                <a:schemeClr val="accent2"/>
              </a:solidFill>
              <a:prstDash val="solid"/>
            </a:ln>
            <a:solidFill>
              <a:srgbClr val="FFFFFF"/>
            </a:solidFill>
            <a:effectLst>
              <a:outerShdw blurRad="50800" dist="38100" dir="2700000" algn="tl" rotWithShape="0">
                <a:prstClr val="black">
                  <a:alpha val="40000"/>
                </a:prstClr>
              </a:outerShdw>
            </a:effectLst>
          </a:endParaRPr>
        </a:p>
      </dgm:t>
    </dgm:pt>
    <dgm:pt modelId="{377FCF22-A754-4BF1-B7AE-88D4064DD76F}" type="parTrans" cxnId="{213F7088-C3A1-4AB8-99E0-B4C288E376AC}">
      <dgm:prSet/>
      <dgm:spPr/>
      <dgm:t>
        <a:bodyPr/>
        <a:lstStyle/>
        <a:p>
          <a:endParaRPr lang="zh-CN" altLang="en-US"/>
        </a:p>
      </dgm:t>
    </dgm:pt>
    <dgm:pt modelId="{53E953A9-2E55-492B-B588-8506346E33B4}" type="sibTrans" cxnId="{213F7088-C3A1-4AB8-99E0-B4C288E376AC}">
      <dgm:prSet/>
      <dgm:spPr/>
      <dgm:t>
        <a:bodyPr/>
        <a:lstStyle/>
        <a:p>
          <a:endParaRPr lang="zh-CN" altLang="en-US"/>
        </a:p>
      </dgm:t>
    </dgm:pt>
    <dgm:pt modelId="{CB968C25-EDD0-4CAC-BCDC-5AB1748B1F57}">
      <dgm:prSet phldrT="[文本]"/>
      <dgm:spPr/>
      <dgm:t>
        <a:bodyPr/>
        <a:lstStyle/>
        <a:p>
          <a:r>
            <a:rPr lang="en-US" altLang="zh-CN" b="1" cap="none" spc="0" dirty="0" smtClean="0">
              <a:ln w="6600">
                <a:solidFill>
                  <a:schemeClr val="accent2"/>
                </a:solidFill>
                <a:prstDash val="solid"/>
              </a:ln>
              <a:solidFill>
                <a:srgbClr val="FFFFFF"/>
              </a:solidFill>
              <a:effectLst>
                <a:outerShdw blurRad="50800" dist="38100" dir="2700000" algn="tl" rotWithShape="0">
                  <a:prstClr val="black">
                    <a:alpha val="40000"/>
                  </a:prstClr>
                </a:outerShdw>
              </a:effectLst>
            </a:rPr>
            <a:t>Infrastructure Based</a:t>
          </a:r>
          <a:endParaRPr lang="zh-CN" altLang="en-US" b="1" cap="none" spc="0" dirty="0">
            <a:ln w="6600">
              <a:solidFill>
                <a:schemeClr val="accent2"/>
              </a:solidFill>
              <a:prstDash val="solid"/>
            </a:ln>
            <a:solidFill>
              <a:srgbClr val="FFFFFF"/>
            </a:solidFill>
            <a:effectLst>
              <a:outerShdw blurRad="50800" dist="38100" dir="2700000" algn="tl" rotWithShape="0">
                <a:prstClr val="black">
                  <a:alpha val="40000"/>
                </a:prstClr>
              </a:outerShdw>
            </a:effectLst>
          </a:endParaRPr>
        </a:p>
      </dgm:t>
    </dgm:pt>
    <dgm:pt modelId="{F7FE633F-1795-4994-B376-7F6E0792FDE7}" type="parTrans" cxnId="{09562164-CBD0-4675-9D82-64537B321975}">
      <dgm:prSet/>
      <dgm:spPr/>
      <dgm:t>
        <a:bodyPr/>
        <a:lstStyle/>
        <a:p>
          <a:endParaRPr lang="zh-CN" altLang="en-US"/>
        </a:p>
      </dgm:t>
    </dgm:pt>
    <dgm:pt modelId="{5A5CDA58-24AA-4722-953E-0C58B6C8B20A}" type="sibTrans" cxnId="{09562164-CBD0-4675-9D82-64537B321975}">
      <dgm:prSet/>
      <dgm:spPr/>
      <dgm:t>
        <a:bodyPr/>
        <a:lstStyle/>
        <a:p>
          <a:endParaRPr lang="zh-CN" altLang="en-US"/>
        </a:p>
      </dgm:t>
    </dgm:pt>
    <dgm:pt modelId="{64701465-CF74-4968-AEBC-B426D93CB4D3}">
      <dgm:prSet phldrT="[文本]"/>
      <dgm:spPr/>
      <dgm:t>
        <a:bodyPr/>
        <a:lstStyle/>
        <a:p>
          <a:r>
            <a:rPr lang="en-US" altLang="zh-CN" b="1" cap="none" spc="0" dirty="0" smtClean="0">
              <a:ln w="6600">
                <a:solidFill>
                  <a:schemeClr val="accent2"/>
                </a:solidFill>
                <a:prstDash val="solid"/>
              </a:ln>
              <a:solidFill>
                <a:srgbClr val="FFFFFF"/>
              </a:solidFill>
              <a:effectLst>
                <a:outerShdw blurRad="50800" dist="38100" dir="2700000" algn="tl" rotWithShape="0">
                  <a:prstClr val="black">
                    <a:alpha val="40000"/>
                  </a:prstClr>
                </a:outerShdw>
              </a:effectLst>
            </a:rPr>
            <a:t>Infrastructure-free Based </a:t>
          </a:r>
          <a:endParaRPr lang="zh-CN" altLang="en-US" b="1" cap="none" spc="0" dirty="0">
            <a:ln w="6600">
              <a:solidFill>
                <a:schemeClr val="accent2"/>
              </a:solidFill>
              <a:prstDash val="solid"/>
            </a:ln>
            <a:solidFill>
              <a:srgbClr val="FFFFFF"/>
            </a:solidFill>
            <a:effectLst>
              <a:outerShdw blurRad="50800" dist="38100" dir="2700000" algn="tl" rotWithShape="0">
                <a:prstClr val="black">
                  <a:alpha val="40000"/>
                </a:prstClr>
              </a:outerShdw>
            </a:effectLst>
          </a:endParaRPr>
        </a:p>
      </dgm:t>
    </dgm:pt>
    <dgm:pt modelId="{9AD447AD-38BE-4D0E-9D55-FD177A39E96F}" type="parTrans" cxnId="{732D48B8-A79F-443A-9166-42DA14E07F31}">
      <dgm:prSet/>
      <dgm:spPr/>
      <dgm:t>
        <a:bodyPr/>
        <a:lstStyle/>
        <a:p>
          <a:endParaRPr lang="zh-CN" altLang="en-US"/>
        </a:p>
      </dgm:t>
    </dgm:pt>
    <dgm:pt modelId="{F1343F16-5648-4400-B86C-28FAAAC12566}" type="sibTrans" cxnId="{732D48B8-A79F-443A-9166-42DA14E07F31}">
      <dgm:prSet/>
      <dgm:spPr/>
      <dgm:t>
        <a:bodyPr/>
        <a:lstStyle/>
        <a:p>
          <a:endParaRPr lang="zh-CN" altLang="en-US"/>
        </a:p>
      </dgm:t>
    </dgm:pt>
    <dgm:pt modelId="{449CD424-950D-4E03-9A08-45F389FF6918}" type="pres">
      <dgm:prSet presAssocID="{B5C1B99A-8109-43A8-AF25-8C28B040D38B}" presName="Name0" presStyleCnt="0">
        <dgm:presLayoutVars>
          <dgm:chMax val="7"/>
          <dgm:chPref val="7"/>
          <dgm:dir/>
        </dgm:presLayoutVars>
      </dgm:prSet>
      <dgm:spPr/>
      <dgm:t>
        <a:bodyPr/>
        <a:lstStyle/>
        <a:p>
          <a:endParaRPr lang="zh-CN" altLang="en-US"/>
        </a:p>
      </dgm:t>
    </dgm:pt>
    <dgm:pt modelId="{08686EDF-9AF2-43AA-B233-169C3AB4E246}" type="pres">
      <dgm:prSet presAssocID="{B5C1B99A-8109-43A8-AF25-8C28B040D38B}" presName="Name1" presStyleCnt="0"/>
      <dgm:spPr/>
    </dgm:pt>
    <dgm:pt modelId="{51BC3219-71BF-476F-9049-B7FDA6AB8562}" type="pres">
      <dgm:prSet presAssocID="{B5C1B99A-8109-43A8-AF25-8C28B040D38B}" presName="cycle" presStyleCnt="0"/>
      <dgm:spPr/>
    </dgm:pt>
    <dgm:pt modelId="{87621F30-C3FA-4D27-BD3F-1949C2B6CEB9}" type="pres">
      <dgm:prSet presAssocID="{B5C1B99A-8109-43A8-AF25-8C28B040D38B}" presName="srcNode" presStyleLbl="node1" presStyleIdx="0" presStyleCnt="3"/>
      <dgm:spPr/>
    </dgm:pt>
    <dgm:pt modelId="{F88C1BC2-F9B6-4152-88EC-818120278C62}" type="pres">
      <dgm:prSet presAssocID="{B5C1B99A-8109-43A8-AF25-8C28B040D38B}" presName="conn" presStyleLbl="parChTrans1D2" presStyleIdx="0" presStyleCnt="1"/>
      <dgm:spPr/>
      <dgm:t>
        <a:bodyPr/>
        <a:lstStyle/>
        <a:p>
          <a:endParaRPr lang="zh-CN" altLang="en-US"/>
        </a:p>
      </dgm:t>
    </dgm:pt>
    <dgm:pt modelId="{203F2179-2A0F-43A1-9DD9-1DAE59C15DEA}" type="pres">
      <dgm:prSet presAssocID="{B5C1B99A-8109-43A8-AF25-8C28B040D38B}" presName="extraNode" presStyleLbl="node1" presStyleIdx="0" presStyleCnt="3"/>
      <dgm:spPr/>
    </dgm:pt>
    <dgm:pt modelId="{5D855DE8-36A7-4251-86AA-36E75930AB2A}" type="pres">
      <dgm:prSet presAssocID="{B5C1B99A-8109-43A8-AF25-8C28B040D38B}" presName="dstNode" presStyleLbl="node1" presStyleIdx="0" presStyleCnt="3"/>
      <dgm:spPr/>
    </dgm:pt>
    <dgm:pt modelId="{FC7ABE7E-B7D6-437D-BE25-BF3478DBEC31}" type="pres">
      <dgm:prSet presAssocID="{BCE899A2-A7B3-4DB5-A9B0-E207AD30F27F}" presName="text_1" presStyleLbl="node1" presStyleIdx="0" presStyleCnt="3">
        <dgm:presLayoutVars>
          <dgm:bulletEnabled val="1"/>
        </dgm:presLayoutVars>
      </dgm:prSet>
      <dgm:spPr/>
      <dgm:t>
        <a:bodyPr/>
        <a:lstStyle/>
        <a:p>
          <a:endParaRPr lang="zh-CN" altLang="en-US"/>
        </a:p>
      </dgm:t>
    </dgm:pt>
    <dgm:pt modelId="{BD42E18B-750B-483D-A4F1-72851BCB10B3}" type="pres">
      <dgm:prSet presAssocID="{BCE899A2-A7B3-4DB5-A9B0-E207AD30F27F}" presName="accent_1" presStyleCnt="0"/>
      <dgm:spPr/>
    </dgm:pt>
    <dgm:pt modelId="{692CCB7D-EBF1-43CA-8603-42F72131AC7A}" type="pres">
      <dgm:prSet presAssocID="{BCE899A2-A7B3-4DB5-A9B0-E207AD30F27F}" presName="accentRepeatNode" presStyleLbl="solidFgAcc1" presStyleIdx="0" presStyleCnt="3"/>
      <dgm:spPr/>
    </dgm:pt>
    <dgm:pt modelId="{9204740F-1E2E-4907-AED0-4C09270AC33E}" type="pres">
      <dgm:prSet presAssocID="{CB968C25-EDD0-4CAC-BCDC-5AB1748B1F57}" presName="text_2" presStyleLbl="node1" presStyleIdx="1" presStyleCnt="3">
        <dgm:presLayoutVars>
          <dgm:bulletEnabled val="1"/>
        </dgm:presLayoutVars>
      </dgm:prSet>
      <dgm:spPr/>
      <dgm:t>
        <a:bodyPr/>
        <a:lstStyle/>
        <a:p>
          <a:endParaRPr lang="zh-CN" altLang="en-US"/>
        </a:p>
      </dgm:t>
    </dgm:pt>
    <dgm:pt modelId="{DFB8271A-36A7-45E4-8CF6-EED25F2D3C03}" type="pres">
      <dgm:prSet presAssocID="{CB968C25-EDD0-4CAC-BCDC-5AB1748B1F57}" presName="accent_2" presStyleCnt="0"/>
      <dgm:spPr/>
    </dgm:pt>
    <dgm:pt modelId="{95C10047-755A-4CC2-B28E-5F3EA5B941FB}" type="pres">
      <dgm:prSet presAssocID="{CB968C25-EDD0-4CAC-BCDC-5AB1748B1F57}" presName="accentRepeatNode" presStyleLbl="solidFgAcc1" presStyleIdx="1" presStyleCnt="3"/>
      <dgm:spPr/>
    </dgm:pt>
    <dgm:pt modelId="{7ECB368A-6969-40E0-A384-8246CF7FE020}" type="pres">
      <dgm:prSet presAssocID="{64701465-CF74-4968-AEBC-B426D93CB4D3}" presName="text_3" presStyleLbl="node1" presStyleIdx="2" presStyleCnt="3">
        <dgm:presLayoutVars>
          <dgm:bulletEnabled val="1"/>
        </dgm:presLayoutVars>
      </dgm:prSet>
      <dgm:spPr/>
      <dgm:t>
        <a:bodyPr/>
        <a:lstStyle/>
        <a:p>
          <a:endParaRPr lang="zh-CN" altLang="en-US"/>
        </a:p>
      </dgm:t>
    </dgm:pt>
    <dgm:pt modelId="{818EE599-25BA-496A-BE03-96093951A49A}" type="pres">
      <dgm:prSet presAssocID="{64701465-CF74-4968-AEBC-B426D93CB4D3}" presName="accent_3" presStyleCnt="0"/>
      <dgm:spPr/>
    </dgm:pt>
    <dgm:pt modelId="{1B6D7556-1E84-4A8E-85C1-B4CE49BBA2C5}" type="pres">
      <dgm:prSet presAssocID="{64701465-CF74-4968-AEBC-B426D93CB4D3}" presName="accentRepeatNode" presStyleLbl="solidFgAcc1" presStyleIdx="2" presStyleCnt="3"/>
      <dgm:spPr/>
    </dgm:pt>
  </dgm:ptLst>
  <dgm:cxnLst>
    <dgm:cxn modelId="{F7840426-912B-4FD4-B9BD-DE3B7B7BA420}" type="presOf" srcId="{CB968C25-EDD0-4CAC-BCDC-5AB1748B1F57}" destId="{9204740F-1E2E-4907-AED0-4C09270AC33E}" srcOrd="0" destOrd="0" presId="urn:microsoft.com/office/officeart/2008/layout/VerticalCurvedList"/>
    <dgm:cxn modelId="{09562164-CBD0-4675-9D82-64537B321975}" srcId="{B5C1B99A-8109-43A8-AF25-8C28B040D38B}" destId="{CB968C25-EDD0-4CAC-BCDC-5AB1748B1F57}" srcOrd="1" destOrd="0" parTransId="{F7FE633F-1795-4994-B376-7F6E0792FDE7}" sibTransId="{5A5CDA58-24AA-4722-953E-0C58B6C8B20A}"/>
    <dgm:cxn modelId="{4F3E85B9-5E48-498E-9930-C154D3294273}" type="presOf" srcId="{53E953A9-2E55-492B-B588-8506346E33B4}" destId="{F88C1BC2-F9B6-4152-88EC-818120278C62}" srcOrd="0" destOrd="0" presId="urn:microsoft.com/office/officeart/2008/layout/VerticalCurvedList"/>
    <dgm:cxn modelId="{24839EB4-483E-45B2-BFFB-3E9159E9C02E}" type="presOf" srcId="{64701465-CF74-4968-AEBC-B426D93CB4D3}" destId="{7ECB368A-6969-40E0-A384-8246CF7FE020}" srcOrd="0" destOrd="0" presId="urn:microsoft.com/office/officeart/2008/layout/VerticalCurvedList"/>
    <dgm:cxn modelId="{213F7088-C3A1-4AB8-99E0-B4C288E376AC}" srcId="{B5C1B99A-8109-43A8-AF25-8C28B040D38B}" destId="{BCE899A2-A7B3-4DB5-A9B0-E207AD30F27F}" srcOrd="0" destOrd="0" parTransId="{377FCF22-A754-4BF1-B7AE-88D4064DD76F}" sibTransId="{53E953A9-2E55-492B-B588-8506346E33B4}"/>
    <dgm:cxn modelId="{732D48B8-A79F-443A-9166-42DA14E07F31}" srcId="{B5C1B99A-8109-43A8-AF25-8C28B040D38B}" destId="{64701465-CF74-4968-AEBC-B426D93CB4D3}" srcOrd="2" destOrd="0" parTransId="{9AD447AD-38BE-4D0E-9D55-FD177A39E96F}" sibTransId="{F1343F16-5648-4400-B86C-28FAAAC12566}"/>
    <dgm:cxn modelId="{E079E601-BE49-4DDB-9927-77B2405089FD}" type="presOf" srcId="{BCE899A2-A7B3-4DB5-A9B0-E207AD30F27F}" destId="{FC7ABE7E-B7D6-437D-BE25-BF3478DBEC31}" srcOrd="0" destOrd="0" presId="urn:microsoft.com/office/officeart/2008/layout/VerticalCurvedList"/>
    <dgm:cxn modelId="{2ACC71AE-1A31-4DB6-95AF-33DFD4AA1920}" type="presOf" srcId="{B5C1B99A-8109-43A8-AF25-8C28B040D38B}" destId="{449CD424-950D-4E03-9A08-45F389FF6918}" srcOrd="0" destOrd="0" presId="urn:microsoft.com/office/officeart/2008/layout/VerticalCurvedList"/>
    <dgm:cxn modelId="{44236181-45B6-42DD-B093-376CE29EB096}" type="presParOf" srcId="{449CD424-950D-4E03-9A08-45F389FF6918}" destId="{08686EDF-9AF2-43AA-B233-169C3AB4E246}" srcOrd="0" destOrd="0" presId="urn:microsoft.com/office/officeart/2008/layout/VerticalCurvedList"/>
    <dgm:cxn modelId="{CF09353D-35AC-4FAE-A977-C497243858C4}" type="presParOf" srcId="{08686EDF-9AF2-43AA-B233-169C3AB4E246}" destId="{51BC3219-71BF-476F-9049-B7FDA6AB8562}" srcOrd="0" destOrd="0" presId="urn:microsoft.com/office/officeart/2008/layout/VerticalCurvedList"/>
    <dgm:cxn modelId="{0AAC6460-B0CE-4CF3-9F4A-462A3CC20FCB}" type="presParOf" srcId="{51BC3219-71BF-476F-9049-B7FDA6AB8562}" destId="{87621F30-C3FA-4D27-BD3F-1949C2B6CEB9}" srcOrd="0" destOrd="0" presId="urn:microsoft.com/office/officeart/2008/layout/VerticalCurvedList"/>
    <dgm:cxn modelId="{4393BFA2-7AF0-42E8-AA32-2A1F527F05FB}" type="presParOf" srcId="{51BC3219-71BF-476F-9049-B7FDA6AB8562}" destId="{F88C1BC2-F9B6-4152-88EC-818120278C62}" srcOrd="1" destOrd="0" presId="urn:microsoft.com/office/officeart/2008/layout/VerticalCurvedList"/>
    <dgm:cxn modelId="{88181515-403B-4B66-BA63-6A085B15139B}" type="presParOf" srcId="{51BC3219-71BF-476F-9049-B7FDA6AB8562}" destId="{203F2179-2A0F-43A1-9DD9-1DAE59C15DEA}" srcOrd="2" destOrd="0" presId="urn:microsoft.com/office/officeart/2008/layout/VerticalCurvedList"/>
    <dgm:cxn modelId="{9B43FCAC-3B15-44C5-801C-0F5FA3DF786C}" type="presParOf" srcId="{51BC3219-71BF-476F-9049-B7FDA6AB8562}" destId="{5D855DE8-36A7-4251-86AA-36E75930AB2A}" srcOrd="3" destOrd="0" presId="urn:microsoft.com/office/officeart/2008/layout/VerticalCurvedList"/>
    <dgm:cxn modelId="{4A416D19-3242-463D-824E-D3C6A05F8314}" type="presParOf" srcId="{08686EDF-9AF2-43AA-B233-169C3AB4E246}" destId="{FC7ABE7E-B7D6-437D-BE25-BF3478DBEC31}" srcOrd="1" destOrd="0" presId="urn:microsoft.com/office/officeart/2008/layout/VerticalCurvedList"/>
    <dgm:cxn modelId="{AE06EAB5-EF8B-4A8B-B5CC-2C7363C8F571}" type="presParOf" srcId="{08686EDF-9AF2-43AA-B233-169C3AB4E246}" destId="{BD42E18B-750B-483D-A4F1-72851BCB10B3}" srcOrd="2" destOrd="0" presId="urn:microsoft.com/office/officeart/2008/layout/VerticalCurvedList"/>
    <dgm:cxn modelId="{DBFBC21D-6616-4514-AC03-D4184B07C572}" type="presParOf" srcId="{BD42E18B-750B-483D-A4F1-72851BCB10B3}" destId="{692CCB7D-EBF1-43CA-8603-42F72131AC7A}" srcOrd="0" destOrd="0" presId="urn:microsoft.com/office/officeart/2008/layout/VerticalCurvedList"/>
    <dgm:cxn modelId="{476A931F-F6C8-49C0-BC87-7F3A89FB0659}" type="presParOf" srcId="{08686EDF-9AF2-43AA-B233-169C3AB4E246}" destId="{9204740F-1E2E-4907-AED0-4C09270AC33E}" srcOrd="3" destOrd="0" presId="urn:microsoft.com/office/officeart/2008/layout/VerticalCurvedList"/>
    <dgm:cxn modelId="{718BDBD2-E6FD-4502-BC76-CCB0EBDF9827}" type="presParOf" srcId="{08686EDF-9AF2-43AA-B233-169C3AB4E246}" destId="{DFB8271A-36A7-45E4-8CF6-EED25F2D3C03}" srcOrd="4" destOrd="0" presId="urn:microsoft.com/office/officeart/2008/layout/VerticalCurvedList"/>
    <dgm:cxn modelId="{5B5DFABD-D037-45E2-8D33-31D3B41D17DF}" type="presParOf" srcId="{DFB8271A-36A7-45E4-8CF6-EED25F2D3C03}" destId="{95C10047-755A-4CC2-B28E-5F3EA5B941FB}" srcOrd="0" destOrd="0" presId="urn:microsoft.com/office/officeart/2008/layout/VerticalCurvedList"/>
    <dgm:cxn modelId="{FE2DEFD1-4DB1-4EA9-9F6F-3CE0DC4AABD9}" type="presParOf" srcId="{08686EDF-9AF2-43AA-B233-169C3AB4E246}" destId="{7ECB368A-6969-40E0-A384-8246CF7FE020}" srcOrd="5" destOrd="0" presId="urn:microsoft.com/office/officeart/2008/layout/VerticalCurvedList"/>
    <dgm:cxn modelId="{A7A7C079-0F57-4E5F-ABB0-FCE03E10F0D8}" type="presParOf" srcId="{08686EDF-9AF2-43AA-B233-169C3AB4E246}" destId="{818EE599-25BA-496A-BE03-96093951A49A}" srcOrd="6" destOrd="0" presId="urn:microsoft.com/office/officeart/2008/layout/VerticalCurvedList"/>
    <dgm:cxn modelId="{A6A5A39E-E1CB-49AB-98F8-DF85600A6C59}" type="presParOf" srcId="{818EE599-25BA-496A-BE03-96093951A49A}" destId="{1B6D7556-1E84-4A8E-85C1-B4CE49BBA2C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8C1BC2-F9B6-4152-88EC-818120278C62}">
      <dsp:nvSpPr>
        <dsp:cNvPr id="0" name=""/>
        <dsp:cNvSpPr/>
      </dsp:nvSpPr>
      <dsp:spPr>
        <a:xfrm>
          <a:off x="-4271043" y="-655258"/>
          <a:ext cx="5088768" cy="5088768"/>
        </a:xfrm>
        <a:prstGeom prst="blockArc">
          <a:avLst>
            <a:gd name="adj1" fmla="val 18900000"/>
            <a:gd name="adj2" fmla="val 2700000"/>
            <a:gd name="adj3" fmla="val 424"/>
          </a:avLst>
        </a:prstGeom>
        <a:noFill/>
        <a:ln w="15875" cap="rnd"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C7ABE7E-B7D6-437D-BE25-BF3478DBEC31}">
      <dsp:nvSpPr>
        <dsp:cNvPr id="0" name=""/>
        <dsp:cNvSpPr/>
      </dsp:nvSpPr>
      <dsp:spPr>
        <a:xfrm>
          <a:off x="525887" y="377825"/>
          <a:ext cx="8338839" cy="755650"/>
        </a:xfrm>
        <a:prstGeom prst="rect">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99797" tIns="99060" rIns="99060" bIns="99060" numCol="1" spcCol="1270" anchor="ctr" anchorCtr="0">
          <a:noAutofit/>
        </a:bodyPr>
        <a:lstStyle/>
        <a:p>
          <a:pPr lvl="0" algn="l" defTabSz="1733550">
            <a:lnSpc>
              <a:spcPct val="90000"/>
            </a:lnSpc>
            <a:spcBef>
              <a:spcPct val="0"/>
            </a:spcBef>
            <a:spcAft>
              <a:spcPct val="35000"/>
            </a:spcAft>
          </a:pPr>
          <a:r>
            <a:rPr lang="en-US" altLang="zh-CN" sz="3900" b="1" kern="1200" cap="none" spc="0" dirty="0" smtClean="0">
              <a:ln w="6600">
                <a:solidFill>
                  <a:schemeClr val="accent2"/>
                </a:solidFill>
                <a:prstDash val="solid"/>
              </a:ln>
              <a:solidFill>
                <a:srgbClr val="FFFFFF"/>
              </a:solidFill>
              <a:effectLst>
                <a:outerShdw blurRad="50800" dist="38100" dir="2700000" algn="tl" rotWithShape="0">
                  <a:prstClr val="black">
                    <a:alpha val="40000"/>
                  </a:prstClr>
                </a:outerShdw>
              </a:effectLst>
            </a:rPr>
            <a:t>Vision Based</a:t>
          </a:r>
          <a:endParaRPr lang="zh-CN" altLang="en-US" sz="3900" b="1" kern="1200" cap="none" spc="0" dirty="0">
            <a:ln w="6600">
              <a:solidFill>
                <a:schemeClr val="accent2"/>
              </a:solidFill>
              <a:prstDash val="solid"/>
            </a:ln>
            <a:solidFill>
              <a:srgbClr val="FFFFFF"/>
            </a:solidFill>
            <a:effectLst>
              <a:outerShdw blurRad="50800" dist="38100" dir="2700000" algn="tl" rotWithShape="0">
                <a:prstClr val="black">
                  <a:alpha val="40000"/>
                </a:prstClr>
              </a:outerShdw>
            </a:effectLst>
          </a:endParaRPr>
        </a:p>
      </dsp:txBody>
      <dsp:txXfrm>
        <a:off x="525887" y="377825"/>
        <a:ext cx="8338839" cy="755650"/>
      </dsp:txXfrm>
    </dsp:sp>
    <dsp:sp modelId="{692CCB7D-EBF1-43CA-8603-42F72131AC7A}">
      <dsp:nvSpPr>
        <dsp:cNvPr id="0" name=""/>
        <dsp:cNvSpPr/>
      </dsp:nvSpPr>
      <dsp:spPr>
        <a:xfrm>
          <a:off x="53606" y="283368"/>
          <a:ext cx="944562" cy="944562"/>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9204740F-1E2E-4907-AED0-4C09270AC33E}">
      <dsp:nvSpPr>
        <dsp:cNvPr id="0" name=""/>
        <dsp:cNvSpPr/>
      </dsp:nvSpPr>
      <dsp:spPr>
        <a:xfrm>
          <a:off x="800566" y="1511300"/>
          <a:ext cx="8064160" cy="755650"/>
        </a:xfrm>
        <a:prstGeom prst="rect">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99797" tIns="99060" rIns="99060" bIns="99060" numCol="1" spcCol="1270" anchor="ctr" anchorCtr="0">
          <a:noAutofit/>
        </a:bodyPr>
        <a:lstStyle/>
        <a:p>
          <a:pPr lvl="0" algn="l" defTabSz="1733550">
            <a:lnSpc>
              <a:spcPct val="90000"/>
            </a:lnSpc>
            <a:spcBef>
              <a:spcPct val="0"/>
            </a:spcBef>
            <a:spcAft>
              <a:spcPct val="35000"/>
            </a:spcAft>
          </a:pPr>
          <a:r>
            <a:rPr lang="en-US" altLang="zh-CN" sz="3900" b="1" kern="1200" cap="none" spc="0" dirty="0" smtClean="0">
              <a:ln w="6600">
                <a:solidFill>
                  <a:schemeClr val="accent2"/>
                </a:solidFill>
                <a:prstDash val="solid"/>
              </a:ln>
              <a:solidFill>
                <a:srgbClr val="FFFFFF"/>
              </a:solidFill>
              <a:effectLst>
                <a:outerShdw blurRad="50800" dist="38100" dir="2700000" algn="tl" rotWithShape="0">
                  <a:prstClr val="black">
                    <a:alpha val="40000"/>
                  </a:prstClr>
                </a:outerShdw>
              </a:effectLst>
            </a:rPr>
            <a:t>Infrastructure Based</a:t>
          </a:r>
          <a:endParaRPr lang="zh-CN" altLang="en-US" sz="3900" b="1" kern="1200" cap="none" spc="0" dirty="0">
            <a:ln w="6600">
              <a:solidFill>
                <a:schemeClr val="accent2"/>
              </a:solidFill>
              <a:prstDash val="solid"/>
            </a:ln>
            <a:solidFill>
              <a:srgbClr val="FFFFFF"/>
            </a:solidFill>
            <a:effectLst>
              <a:outerShdw blurRad="50800" dist="38100" dir="2700000" algn="tl" rotWithShape="0">
                <a:prstClr val="black">
                  <a:alpha val="40000"/>
                </a:prstClr>
              </a:outerShdw>
            </a:effectLst>
          </a:endParaRPr>
        </a:p>
      </dsp:txBody>
      <dsp:txXfrm>
        <a:off x="800566" y="1511300"/>
        <a:ext cx="8064160" cy="755650"/>
      </dsp:txXfrm>
    </dsp:sp>
    <dsp:sp modelId="{95C10047-755A-4CC2-B28E-5F3EA5B941FB}">
      <dsp:nvSpPr>
        <dsp:cNvPr id="0" name=""/>
        <dsp:cNvSpPr/>
      </dsp:nvSpPr>
      <dsp:spPr>
        <a:xfrm>
          <a:off x="328285" y="1416843"/>
          <a:ext cx="944562" cy="944562"/>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7ECB368A-6969-40E0-A384-8246CF7FE020}">
      <dsp:nvSpPr>
        <dsp:cNvPr id="0" name=""/>
        <dsp:cNvSpPr/>
      </dsp:nvSpPr>
      <dsp:spPr>
        <a:xfrm>
          <a:off x="525887" y="2644775"/>
          <a:ext cx="8338839" cy="755650"/>
        </a:xfrm>
        <a:prstGeom prst="rect">
          <a:avLst/>
        </a:prstGeom>
        <a:solidFill>
          <a:schemeClr val="accent1">
            <a:hueOff val="0"/>
            <a:satOff val="0"/>
            <a:lumOff val="0"/>
            <a:alphaOff val="0"/>
          </a:schemeClr>
        </a:solidFill>
        <a:ln>
          <a:noFill/>
        </a:ln>
        <a:effectLst>
          <a:outerShdw blurRad="38100" dist="25400" dir="5400000" rotWithShape="0">
            <a:srgbClr val="000000">
              <a:alpha val="2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99797" tIns="99060" rIns="99060" bIns="99060" numCol="1" spcCol="1270" anchor="ctr" anchorCtr="0">
          <a:noAutofit/>
        </a:bodyPr>
        <a:lstStyle/>
        <a:p>
          <a:pPr lvl="0" algn="l" defTabSz="1733550">
            <a:lnSpc>
              <a:spcPct val="90000"/>
            </a:lnSpc>
            <a:spcBef>
              <a:spcPct val="0"/>
            </a:spcBef>
            <a:spcAft>
              <a:spcPct val="35000"/>
            </a:spcAft>
          </a:pPr>
          <a:r>
            <a:rPr lang="en-US" altLang="zh-CN" sz="3900" b="1" kern="1200" cap="none" spc="0" dirty="0" smtClean="0">
              <a:ln w="6600">
                <a:solidFill>
                  <a:schemeClr val="accent2"/>
                </a:solidFill>
                <a:prstDash val="solid"/>
              </a:ln>
              <a:solidFill>
                <a:srgbClr val="FFFFFF"/>
              </a:solidFill>
              <a:effectLst>
                <a:outerShdw blurRad="50800" dist="38100" dir="2700000" algn="tl" rotWithShape="0">
                  <a:prstClr val="black">
                    <a:alpha val="40000"/>
                  </a:prstClr>
                </a:outerShdw>
              </a:effectLst>
            </a:rPr>
            <a:t>Infrastructure-free Based </a:t>
          </a:r>
          <a:endParaRPr lang="zh-CN" altLang="en-US" sz="3900" b="1" kern="1200" cap="none" spc="0" dirty="0">
            <a:ln w="6600">
              <a:solidFill>
                <a:schemeClr val="accent2"/>
              </a:solidFill>
              <a:prstDash val="solid"/>
            </a:ln>
            <a:solidFill>
              <a:srgbClr val="FFFFFF"/>
            </a:solidFill>
            <a:effectLst>
              <a:outerShdw blurRad="50800" dist="38100" dir="2700000" algn="tl" rotWithShape="0">
                <a:prstClr val="black">
                  <a:alpha val="40000"/>
                </a:prstClr>
              </a:outerShdw>
            </a:effectLst>
          </a:endParaRPr>
        </a:p>
      </dsp:txBody>
      <dsp:txXfrm>
        <a:off x="525887" y="2644775"/>
        <a:ext cx="8338839" cy="755650"/>
      </dsp:txXfrm>
    </dsp:sp>
    <dsp:sp modelId="{1B6D7556-1E84-4A8E-85C1-B4CE49BBA2C5}">
      <dsp:nvSpPr>
        <dsp:cNvPr id="0" name=""/>
        <dsp:cNvSpPr/>
      </dsp:nvSpPr>
      <dsp:spPr>
        <a:xfrm>
          <a:off x="53606" y="2550318"/>
          <a:ext cx="944562" cy="944562"/>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DF085A-0806-44FC-8F64-99E33CC20F50}" type="datetimeFigureOut">
              <a:rPr lang="zh-CN" altLang="en-US" smtClean="0"/>
              <a:t>2015/9/4</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D588866-BA93-4185-953F-63C6B2F69FE6}" type="slidenum">
              <a:rPr lang="zh-CN" altLang="en-US" smtClean="0"/>
              <a:t>‹#›</a:t>
            </a:fld>
            <a:endParaRPr lang="zh-CN" altLang="en-US"/>
          </a:p>
        </p:txBody>
      </p:sp>
    </p:spTree>
    <p:extLst>
      <p:ext uri="{BB962C8B-B14F-4D97-AF65-F5344CB8AC3E}">
        <p14:creationId xmlns:p14="http://schemas.microsoft.com/office/powerpoint/2010/main" val="3715798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9B7187-4996-4907-9FAD-0E140F4D9674}" type="datetimeFigureOut">
              <a:rPr lang="zh-CN" altLang="en-US" smtClean="0"/>
              <a:t>2015/9/4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EEE262-F5B7-4BD6-97F9-22B65E67FCBE}" type="slidenum">
              <a:rPr lang="zh-CN" altLang="en-US" smtClean="0"/>
              <a:t>‹#›</a:t>
            </a:fld>
            <a:endParaRPr lang="zh-CN" altLang="en-US"/>
          </a:p>
        </p:txBody>
      </p:sp>
    </p:spTree>
    <p:extLst>
      <p:ext uri="{BB962C8B-B14F-4D97-AF65-F5344CB8AC3E}">
        <p14:creationId xmlns:p14="http://schemas.microsoft.com/office/powerpoint/2010/main" val="342505971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Good afternoon.</a:t>
            </a:r>
            <a:r>
              <a:rPr lang="en-US" altLang="zh-CN" baseline="0" dirty="0" smtClean="0"/>
              <a:t> I will introduce our work LMDD, which is a light weight magnetic-based door detection method with smartphones. I am the first author, </a:t>
            </a:r>
            <a:r>
              <a:rPr lang="en-US" altLang="zh-CN" baseline="0" dirty="0" err="1" smtClean="0"/>
              <a:t>Yiyang</a:t>
            </a:r>
            <a:r>
              <a:rPr lang="en-US" altLang="zh-CN" baseline="0" dirty="0" smtClean="0"/>
              <a:t> Zhao, from Tsinghua university. Our work is a cooperative project of three universities.</a:t>
            </a:r>
            <a:endParaRPr lang="zh-CN" altLang="en-US" dirty="0"/>
          </a:p>
        </p:txBody>
      </p:sp>
      <p:sp>
        <p:nvSpPr>
          <p:cNvPr id="4" name="灯片编号占位符 3"/>
          <p:cNvSpPr>
            <a:spLocks noGrp="1"/>
          </p:cNvSpPr>
          <p:nvPr>
            <p:ph type="sldNum" sz="quarter" idx="10"/>
          </p:nvPr>
        </p:nvSpPr>
        <p:spPr/>
        <p:txBody>
          <a:bodyPr/>
          <a:lstStyle/>
          <a:p>
            <a:fld id="{2EEEE262-F5B7-4BD6-97F9-22B65E67FCBE}" type="slidenum">
              <a:rPr lang="zh-CN" altLang="en-US" smtClean="0"/>
              <a:t>1</a:t>
            </a:fld>
            <a:endParaRPr lang="zh-CN" altLang="en-US"/>
          </a:p>
        </p:txBody>
      </p:sp>
    </p:spTree>
    <p:extLst>
      <p:ext uri="{BB962C8B-B14F-4D97-AF65-F5344CB8AC3E}">
        <p14:creationId xmlns:p14="http://schemas.microsoft.com/office/powerpoint/2010/main" val="4232846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Vision based approaches</a:t>
            </a:r>
            <a:r>
              <a:rPr lang="en-US" altLang="zh-CN" baseline="0" dirty="0" smtClean="0"/>
              <a:t> are intuitive. When you look for a door, the basic shape of that door is Criteria. Some researcher studied the door frames and found that each door has unique characteristic. As a another respect, 3d door model can be obtained by laser scanning. Door handles and doorknobs also provide hints to distinguish doors. </a:t>
            </a:r>
          </a:p>
          <a:p>
            <a:r>
              <a:rPr lang="en-US" altLang="zh-CN" baseline="0" dirty="0" smtClean="0"/>
              <a:t>The drawbacks of vision based methods are the high </a:t>
            </a:r>
            <a:r>
              <a:rPr lang="en-US" altLang="zh-CN" baseline="0" dirty="0" err="1" smtClean="0"/>
              <a:t>computaitional</a:t>
            </a:r>
            <a:r>
              <a:rPr lang="en-US" altLang="zh-CN" baseline="0" dirty="0" smtClean="0"/>
              <a:t> cost, although they have good performance in the bright environment.</a:t>
            </a:r>
          </a:p>
          <a:p>
            <a:r>
              <a:rPr lang="en-US" altLang="zh-CN" baseline="0" dirty="0" smtClean="0"/>
              <a:t>Specially, The vision based methods will fail in dark environment.</a:t>
            </a:r>
            <a:endParaRPr lang="zh-CN" altLang="en-US" dirty="0"/>
          </a:p>
        </p:txBody>
      </p:sp>
      <p:sp>
        <p:nvSpPr>
          <p:cNvPr id="4" name="灯片编号占位符 3"/>
          <p:cNvSpPr>
            <a:spLocks noGrp="1"/>
          </p:cNvSpPr>
          <p:nvPr>
            <p:ph type="sldNum" sz="quarter" idx="10"/>
          </p:nvPr>
        </p:nvSpPr>
        <p:spPr/>
        <p:txBody>
          <a:bodyPr/>
          <a:lstStyle/>
          <a:p>
            <a:fld id="{2EEEE262-F5B7-4BD6-97F9-22B65E67FCBE}" type="slidenum">
              <a:rPr lang="zh-CN" altLang="en-US" smtClean="0"/>
              <a:t>10</a:t>
            </a:fld>
            <a:endParaRPr lang="zh-CN" altLang="en-US"/>
          </a:p>
        </p:txBody>
      </p:sp>
    </p:spTree>
    <p:extLst>
      <p:ext uri="{BB962C8B-B14F-4D97-AF65-F5344CB8AC3E}">
        <p14:creationId xmlns:p14="http://schemas.microsoft.com/office/powerpoint/2010/main" val="18068123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a:t>
            </a:r>
            <a:r>
              <a:rPr lang="en-US" altLang="zh-CN" baseline="0" dirty="0" smtClean="0"/>
              <a:t> information for helping door detection is sufficient in </a:t>
            </a:r>
            <a:r>
              <a:rPr lang="en-US" altLang="zh-CN" dirty="0" smtClean="0"/>
              <a:t> infrastructure based</a:t>
            </a:r>
            <a:r>
              <a:rPr lang="en-US" altLang="zh-CN" baseline="0" dirty="0" smtClean="0"/>
              <a:t> methods. For example, the existing </a:t>
            </a:r>
            <a:r>
              <a:rPr lang="en-US" altLang="zh-CN" baseline="0" dirty="0" err="1" smtClean="0"/>
              <a:t>wifi</a:t>
            </a:r>
            <a:r>
              <a:rPr lang="en-US" altLang="zh-CN" baseline="0" dirty="0" smtClean="0"/>
              <a:t> Aps can provide enough RSSI information. From preinstalled </a:t>
            </a:r>
            <a:r>
              <a:rPr lang="en-US" altLang="zh-CN" baseline="0" dirty="0" err="1" smtClean="0"/>
              <a:t>ultrosound</a:t>
            </a:r>
            <a:r>
              <a:rPr lang="en-US" altLang="zh-CN" baseline="0" dirty="0" smtClean="0"/>
              <a:t> sensors, the moving objects can be detected when they cross a door.</a:t>
            </a:r>
          </a:p>
          <a:p>
            <a:r>
              <a:rPr lang="en-US" altLang="zh-CN" baseline="0" dirty="0" smtClean="0"/>
              <a:t>But, as mentioned before, Pitfalls of those methods are obvious, such as heavy site-survey overhead and expensive deployment of devices.</a:t>
            </a:r>
          </a:p>
        </p:txBody>
      </p:sp>
      <p:sp>
        <p:nvSpPr>
          <p:cNvPr id="4" name="灯片编号占位符 3"/>
          <p:cNvSpPr>
            <a:spLocks noGrp="1"/>
          </p:cNvSpPr>
          <p:nvPr>
            <p:ph type="sldNum" sz="quarter" idx="10"/>
          </p:nvPr>
        </p:nvSpPr>
        <p:spPr/>
        <p:txBody>
          <a:bodyPr/>
          <a:lstStyle/>
          <a:p>
            <a:fld id="{2EEEE262-F5B7-4BD6-97F9-22B65E67FCBE}" type="slidenum">
              <a:rPr lang="zh-CN" altLang="en-US" smtClean="0"/>
              <a:t>11</a:t>
            </a:fld>
            <a:endParaRPr lang="zh-CN" altLang="en-US"/>
          </a:p>
        </p:txBody>
      </p:sp>
    </p:spTree>
    <p:extLst>
      <p:ext uri="{BB962C8B-B14F-4D97-AF65-F5344CB8AC3E}">
        <p14:creationId xmlns:p14="http://schemas.microsoft.com/office/powerpoint/2010/main" val="336639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Infrastructure</a:t>
            </a:r>
            <a:r>
              <a:rPr lang="en-US" altLang="zh-CN" baseline="0" dirty="0" smtClean="0"/>
              <a:t> free based approaches use free resources, such as the readings from inertial sensors, magnetic sensors and smartphones. They </a:t>
            </a:r>
            <a:r>
              <a:rPr lang="en-US" altLang="zh-CN" dirty="0" smtClean="0"/>
              <a:t>Don’t require any preinstalled</a:t>
            </a:r>
            <a:r>
              <a:rPr lang="en-US" altLang="zh-CN" baseline="0" dirty="0" smtClean="0"/>
              <a:t> </a:t>
            </a:r>
            <a:r>
              <a:rPr lang="en-US" altLang="zh-CN" baseline="0" dirty="0" err="1" smtClean="0"/>
              <a:t>equiptments</a:t>
            </a:r>
            <a:r>
              <a:rPr lang="en-US" altLang="zh-CN" baseline="0" dirty="0" smtClean="0"/>
              <a:t>, Only use built-in sensors. The weakness is that the precision of those methods is low.</a:t>
            </a:r>
          </a:p>
        </p:txBody>
      </p:sp>
      <p:sp>
        <p:nvSpPr>
          <p:cNvPr id="4" name="灯片编号占位符 3"/>
          <p:cNvSpPr>
            <a:spLocks noGrp="1"/>
          </p:cNvSpPr>
          <p:nvPr>
            <p:ph type="sldNum" sz="quarter" idx="10"/>
          </p:nvPr>
        </p:nvSpPr>
        <p:spPr/>
        <p:txBody>
          <a:bodyPr/>
          <a:lstStyle/>
          <a:p>
            <a:fld id="{2EEEE262-F5B7-4BD6-97F9-22B65E67FCBE}" type="slidenum">
              <a:rPr lang="zh-CN" altLang="en-US" smtClean="0"/>
              <a:t>12</a:t>
            </a:fld>
            <a:endParaRPr lang="zh-CN" altLang="en-US"/>
          </a:p>
        </p:txBody>
      </p:sp>
    </p:spTree>
    <p:extLst>
      <p:ext uri="{BB962C8B-B14F-4D97-AF65-F5344CB8AC3E}">
        <p14:creationId xmlns:p14="http://schemas.microsoft.com/office/powerpoint/2010/main" val="21174819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a:t>
            </a:r>
            <a:r>
              <a:rPr lang="en-US" altLang="zh-CN" baseline="0" dirty="0" smtClean="0"/>
              <a:t> will introduce our method in detail.</a:t>
            </a:r>
            <a:endParaRPr lang="zh-CN" altLang="en-US" dirty="0"/>
          </a:p>
        </p:txBody>
      </p:sp>
      <p:sp>
        <p:nvSpPr>
          <p:cNvPr id="4" name="灯片编号占位符 3"/>
          <p:cNvSpPr>
            <a:spLocks noGrp="1"/>
          </p:cNvSpPr>
          <p:nvPr>
            <p:ph type="sldNum" sz="quarter" idx="10"/>
          </p:nvPr>
        </p:nvSpPr>
        <p:spPr/>
        <p:txBody>
          <a:bodyPr/>
          <a:lstStyle/>
          <a:p>
            <a:fld id="{2EEEE262-F5B7-4BD6-97F9-22B65E67FCBE}" type="slidenum">
              <a:rPr lang="zh-CN" altLang="en-US" smtClean="0"/>
              <a:t>13</a:t>
            </a:fld>
            <a:endParaRPr lang="zh-CN" altLang="en-US"/>
          </a:p>
        </p:txBody>
      </p:sp>
    </p:spTree>
    <p:extLst>
      <p:ext uri="{BB962C8B-B14F-4D97-AF65-F5344CB8AC3E}">
        <p14:creationId xmlns:p14="http://schemas.microsoft.com/office/powerpoint/2010/main" val="22060127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This is</a:t>
            </a:r>
            <a:r>
              <a:rPr lang="en-US" altLang="zh-CN" baseline="0" dirty="0" smtClean="0"/>
              <a:t> main procedures of LMDD. There are five steps to detect a door. When raw magnetic signals are collected from smartphones, in the pre-processing phase, </a:t>
            </a:r>
            <a:r>
              <a:rPr lang="en-US" altLang="zh-CN" sz="1200" b="0" i="0" u="none" strike="noStrike" kern="1200" baseline="0" dirty="0" smtClean="0">
                <a:solidFill>
                  <a:schemeClr val="tx1"/>
                </a:solidFill>
                <a:latin typeface="+mn-lt"/>
                <a:ea typeface="+mn-ea"/>
                <a:cs typeface="+mn-cs"/>
              </a:rPr>
              <a:t>the modified edge preserving filter is applied to wipe out the Gaussian white noise from raw data. In the </a:t>
            </a:r>
            <a:r>
              <a:rPr lang="en-US" altLang="zh-CN" sz="1200" b="0" i="0" u="none" strike="noStrike" kern="1200" baseline="0" dirty="0" err="1" smtClean="0">
                <a:solidFill>
                  <a:schemeClr val="tx1"/>
                </a:solidFill>
                <a:latin typeface="+mn-lt"/>
                <a:ea typeface="+mn-ea"/>
                <a:cs typeface="+mn-cs"/>
              </a:rPr>
              <a:t>Denoising</a:t>
            </a:r>
            <a:r>
              <a:rPr lang="en-US" altLang="zh-CN" sz="1200" b="0" i="0" u="none" strike="noStrike" kern="1200" baseline="0" dirty="0" smtClean="0">
                <a:solidFill>
                  <a:schemeClr val="tx1"/>
                </a:solidFill>
                <a:latin typeface="+mn-lt"/>
                <a:ea typeface="+mn-ea"/>
                <a:cs typeface="+mn-cs"/>
              </a:rPr>
              <a:t> step, other</a:t>
            </a:r>
          </a:p>
          <a:p>
            <a:r>
              <a:rPr lang="en-US" altLang="zh-CN" sz="1200" b="0" i="0" u="none" strike="noStrike" kern="1200" baseline="0" dirty="0" smtClean="0">
                <a:solidFill>
                  <a:schemeClr val="tx1"/>
                </a:solidFill>
                <a:latin typeface="+mn-lt"/>
                <a:ea typeface="+mn-ea"/>
                <a:cs typeface="+mn-cs"/>
              </a:rPr>
              <a:t>noises generated from environmental signals are wiped. In the Feature Definition step, we use a Bayes function based on empirical feature classifications to regenerate the signal. After above steps, the door events can be detected.</a:t>
            </a:r>
            <a:endParaRPr lang="en-US" altLang="zh-CN" baseline="0" dirty="0" smtClean="0"/>
          </a:p>
          <a:p>
            <a:r>
              <a:rPr lang="en-US" altLang="zh-CN" baseline="0" dirty="0" smtClean="0"/>
              <a:t> </a:t>
            </a:r>
            <a:endParaRPr lang="zh-CN" altLang="en-US" dirty="0"/>
          </a:p>
        </p:txBody>
      </p:sp>
      <p:sp>
        <p:nvSpPr>
          <p:cNvPr id="4" name="灯片编号占位符 3"/>
          <p:cNvSpPr>
            <a:spLocks noGrp="1"/>
          </p:cNvSpPr>
          <p:nvPr>
            <p:ph type="sldNum" sz="quarter" idx="10"/>
          </p:nvPr>
        </p:nvSpPr>
        <p:spPr/>
        <p:txBody>
          <a:bodyPr/>
          <a:lstStyle/>
          <a:p>
            <a:fld id="{2EEEE262-F5B7-4BD6-97F9-22B65E67FCBE}" type="slidenum">
              <a:rPr lang="zh-CN" altLang="en-US" smtClean="0"/>
              <a:t>14</a:t>
            </a:fld>
            <a:endParaRPr lang="zh-CN" altLang="en-US"/>
          </a:p>
        </p:txBody>
      </p:sp>
    </p:spTree>
    <p:extLst>
      <p:ext uri="{BB962C8B-B14F-4D97-AF65-F5344CB8AC3E}">
        <p14:creationId xmlns:p14="http://schemas.microsoft.com/office/powerpoint/2010/main" val="1847977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Since the built-in</a:t>
            </a:r>
            <a:r>
              <a:rPr lang="en-US" altLang="zh-CN" baseline="0" dirty="0" smtClean="0"/>
              <a:t> magnetic sensors of smartphones are different, we calibrate those phones b</a:t>
            </a:r>
            <a:r>
              <a:rPr lang="en-US" altLang="zh-CN" dirty="0" smtClean="0"/>
              <a:t>efore experiments.</a:t>
            </a:r>
            <a:r>
              <a:rPr lang="en-US" altLang="zh-CN" baseline="0" dirty="0" smtClean="0"/>
              <a:t> Honeywell 3-axis sensor has high-precision, which is around </a:t>
            </a:r>
            <a:r>
              <a:rPr lang="en-US" altLang="zh-CN" baseline="0" dirty="0" err="1" smtClean="0"/>
              <a:t>milligauss</a:t>
            </a:r>
            <a:r>
              <a:rPr lang="en-US" altLang="zh-CN" baseline="0" dirty="0" smtClean="0"/>
              <a:t> level.  </a:t>
            </a:r>
          </a:p>
          <a:p>
            <a:r>
              <a:rPr lang="en-US" altLang="zh-CN" baseline="0" dirty="0" smtClean="0"/>
              <a:t>We bind the smartphones and the sensor together. Linear compensation of errors is applied for different smartphones.</a:t>
            </a:r>
          </a:p>
          <a:p>
            <a:r>
              <a:rPr lang="en-US" altLang="zh-CN" baseline="0" dirty="0" smtClean="0"/>
              <a:t>The sampling rate of those smartphones is 50HZ.</a:t>
            </a:r>
            <a:endParaRPr lang="zh-CN" altLang="en-US" dirty="0"/>
          </a:p>
        </p:txBody>
      </p:sp>
      <p:sp>
        <p:nvSpPr>
          <p:cNvPr id="4" name="灯片编号占位符 3"/>
          <p:cNvSpPr>
            <a:spLocks noGrp="1"/>
          </p:cNvSpPr>
          <p:nvPr>
            <p:ph type="sldNum" sz="quarter" idx="10"/>
          </p:nvPr>
        </p:nvSpPr>
        <p:spPr/>
        <p:txBody>
          <a:bodyPr/>
          <a:lstStyle/>
          <a:p>
            <a:fld id="{2EEEE262-F5B7-4BD6-97F9-22B65E67FCBE}" type="slidenum">
              <a:rPr lang="zh-CN" altLang="en-US" smtClean="0"/>
              <a:t>15</a:t>
            </a:fld>
            <a:endParaRPr lang="zh-CN" altLang="en-US"/>
          </a:p>
        </p:txBody>
      </p:sp>
    </p:spTree>
    <p:extLst>
      <p:ext uri="{BB962C8B-B14F-4D97-AF65-F5344CB8AC3E}">
        <p14:creationId xmlns:p14="http://schemas.microsoft.com/office/powerpoint/2010/main" val="40276127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There are many ways</a:t>
            </a:r>
            <a:r>
              <a:rPr lang="en-US" altLang="zh-CN" baseline="0" dirty="0" smtClean="0"/>
              <a:t> to take a cellphone, like holding in a hand, putting into pocket or lying down in the bag.  So that, the magnetic strength should be normalized before signal processing. </a:t>
            </a:r>
          </a:p>
          <a:p>
            <a:r>
              <a:rPr lang="en-US" altLang="zh-CN" baseline="0" dirty="0" smtClean="0"/>
              <a:t>We defined two coordinate </a:t>
            </a:r>
            <a:r>
              <a:rPr lang="en-US" altLang="zh-CN" baseline="0" dirty="0" smtClean="0"/>
              <a:t>systems, </a:t>
            </a:r>
            <a:r>
              <a:rPr lang="en-US" altLang="zh-CN" baseline="0" dirty="0" smtClean="0"/>
              <a:t>OCS means onboard coordinate system and LACS means the local absolute coordinate system. </a:t>
            </a:r>
          </a:p>
          <a:p>
            <a:r>
              <a:rPr lang="en-US" altLang="zh-CN" baseline="0" dirty="0" smtClean="0"/>
              <a:t>To transform signals between those two systems, three angles are introduced. The azimuth angle is the polar angle. The pitch angle </a:t>
            </a:r>
            <a:r>
              <a:rPr lang="en-US" altLang="zh-CN" sz="1200" b="0" i="0" u="none" strike="noStrike" kern="1200" baseline="0" dirty="0" smtClean="0">
                <a:solidFill>
                  <a:schemeClr val="tx1"/>
                </a:solidFill>
                <a:latin typeface="+mn-lt"/>
                <a:ea typeface="+mn-ea"/>
                <a:cs typeface="+mn-cs"/>
              </a:rPr>
              <a:t>controls the relative angle with horizontal plane. And the roll angle refers the rotation angle around axis Xl. </a:t>
            </a:r>
          </a:p>
          <a:p>
            <a:r>
              <a:rPr lang="en-US" altLang="zh-CN" sz="1200" b="0" i="0" u="none" strike="noStrike" kern="1200" baseline="0" dirty="0" smtClean="0">
                <a:solidFill>
                  <a:schemeClr val="tx1"/>
                </a:solidFill>
                <a:latin typeface="+mn-lt"/>
                <a:ea typeface="+mn-ea"/>
                <a:cs typeface="+mn-cs"/>
              </a:rPr>
              <a:t>The magnetic intensity can be calculated as this formula.</a:t>
            </a:r>
            <a:endParaRPr lang="zh-CN" altLang="en-US" dirty="0"/>
          </a:p>
        </p:txBody>
      </p:sp>
      <p:sp>
        <p:nvSpPr>
          <p:cNvPr id="4" name="灯片编号占位符 3"/>
          <p:cNvSpPr>
            <a:spLocks noGrp="1"/>
          </p:cNvSpPr>
          <p:nvPr>
            <p:ph type="sldNum" sz="quarter" idx="10"/>
          </p:nvPr>
        </p:nvSpPr>
        <p:spPr/>
        <p:txBody>
          <a:bodyPr/>
          <a:lstStyle/>
          <a:p>
            <a:fld id="{2EEEE262-F5B7-4BD6-97F9-22B65E67FCBE}" type="slidenum">
              <a:rPr lang="zh-CN" altLang="en-US" smtClean="0"/>
              <a:t>16</a:t>
            </a:fld>
            <a:endParaRPr lang="zh-CN" altLang="en-US"/>
          </a:p>
        </p:txBody>
      </p:sp>
    </p:spTree>
    <p:extLst>
      <p:ext uri="{BB962C8B-B14F-4D97-AF65-F5344CB8AC3E}">
        <p14:creationId xmlns:p14="http://schemas.microsoft.com/office/powerpoint/2010/main" val="8732091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During the signal</a:t>
            </a:r>
            <a:r>
              <a:rPr lang="en-US" altLang="zh-CN" baseline="0" dirty="0" smtClean="0"/>
              <a:t> processing phase, two steps are required. </a:t>
            </a:r>
          </a:p>
          <a:p>
            <a:r>
              <a:rPr lang="en-US" altLang="zh-CN" baseline="0" dirty="0" smtClean="0"/>
              <a:t>In pre-processing, the periodic noises and Gaussian (</a:t>
            </a:r>
            <a:r>
              <a:rPr lang="zh-CN" altLang="en-US" baseline="0" dirty="0" smtClean="0"/>
              <a:t>声高金）</a:t>
            </a:r>
            <a:r>
              <a:rPr lang="en-US" altLang="zh-CN" baseline="0" dirty="0" smtClean="0"/>
              <a:t> noises are wiped.</a:t>
            </a:r>
          </a:p>
          <a:p>
            <a:r>
              <a:rPr lang="en-US" altLang="zh-CN" baseline="0" dirty="0" smtClean="0"/>
              <a:t>After that, we apply a new edge preserving filter to remove those slow changes and keep sharp changes. </a:t>
            </a:r>
          </a:p>
          <a:p>
            <a:r>
              <a:rPr lang="en-US" altLang="zh-CN" baseline="0" dirty="0" smtClean="0"/>
              <a:t>Two Gaussian kernels are obtained based on the analysis of empirical results. </a:t>
            </a:r>
            <a:r>
              <a:rPr lang="en-US" altLang="zh-CN" baseline="0" dirty="0" err="1" smtClean="0"/>
              <a:t>Sita</a:t>
            </a:r>
            <a:r>
              <a:rPr lang="en-US" altLang="zh-CN" baseline="0" dirty="0" smtClean="0"/>
              <a:t> </a:t>
            </a:r>
            <a:r>
              <a:rPr lang="en-US" altLang="zh-CN" sz="1200" b="0" i="0" u="none" strike="noStrike" kern="1200" baseline="0" dirty="0" smtClean="0">
                <a:solidFill>
                  <a:schemeClr val="tx1"/>
                </a:solidFill>
                <a:latin typeface="+mn-lt"/>
                <a:ea typeface="+mn-ea"/>
                <a:cs typeface="+mn-cs"/>
              </a:rPr>
              <a:t>s and </a:t>
            </a:r>
            <a:r>
              <a:rPr lang="en-US" altLang="zh-CN" sz="1200" b="0" i="0" u="none" strike="noStrike" kern="1200" baseline="0" dirty="0" err="1" smtClean="0">
                <a:solidFill>
                  <a:schemeClr val="tx1"/>
                </a:solidFill>
                <a:latin typeface="+mn-lt"/>
                <a:ea typeface="+mn-ea"/>
                <a:cs typeface="+mn-cs"/>
              </a:rPr>
              <a:t>Sita</a:t>
            </a:r>
            <a:r>
              <a:rPr lang="en-US" altLang="zh-CN" sz="1200" b="0" i="0" u="none" strike="noStrike" kern="1200" baseline="0" dirty="0" smtClean="0">
                <a:solidFill>
                  <a:schemeClr val="tx1"/>
                </a:solidFill>
                <a:latin typeface="+mn-lt"/>
                <a:ea typeface="+mn-ea"/>
                <a:cs typeface="+mn-cs"/>
              </a:rPr>
              <a:t> r are adjustable constants, which decide the range features in the time domain and magnetic difference in the intensity domain.</a:t>
            </a:r>
            <a:endParaRPr lang="zh-CN" altLang="en-US" dirty="0"/>
          </a:p>
        </p:txBody>
      </p:sp>
      <p:sp>
        <p:nvSpPr>
          <p:cNvPr id="4" name="灯片编号占位符 3"/>
          <p:cNvSpPr>
            <a:spLocks noGrp="1"/>
          </p:cNvSpPr>
          <p:nvPr>
            <p:ph type="sldNum" sz="quarter" idx="10"/>
          </p:nvPr>
        </p:nvSpPr>
        <p:spPr/>
        <p:txBody>
          <a:bodyPr/>
          <a:lstStyle/>
          <a:p>
            <a:fld id="{2EEEE262-F5B7-4BD6-97F9-22B65E67FCBE}" type="slidenum">
              <a:rPr lang="zh-CN" altLang="en-US" smtClean="0"/>
              <a:t>17</a:t>
            </a:fld>
            <a:endParaRPr lang="zh-CN" altLang="en-US"/>
          </a:p>
        </p:txBody>
      </p:sp>
    </p:spTree>
    <p:extLst>
      <p:ext uri="{BB962C8B-B14F-4D97-AF65-F5344CB8AC3E}">
        <p14:creationId xmlns:p14="http://schemas.microsoft.com/office/powerpoint/2010/main" val="2547782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When we study the magnetic</a:t>
            </a:r>
            <a:r>
              <a:rPr lang="en-US" altLang="zh-CN" baseline="0" dirty="0" smtClean="0"/>
              <a:t> signal features, we </a:t>
            </a:r>
            <a:r>
              <a:rPr lang="en-US" altLang="zh-CN" dirty="0" smtClean="0"/>
              <a:t>Not only consider the overall magnetic intensities, but also investigate detailed signal features.</a:t>
            </a:r>
            <a:r>
              <a:rPr lang="en-US" altLang="zh-CN" baseline="0" dirty="0" smtClean="0"/>
              <a:t>  </a:t>
            </a:r>
          </a:p>
          <a:p>
            <a:r>
              <a:rPr lang="en-US" altLang="zh-CN" baseline="0" dirty="0" smtClean="0"/>
              <a:t>For example, when people </a:t>
            </a:r>
            <a:r>
              <a:rPr lang="en-US" altLang="zh-CN" baseline="0" dirty="0" smtClean="0"/>
              <a:t>turn </a:t>
            </a:r>
            <a:r>
              <a:rPr lang="en-US" altLang="zh-CN" baseline="0" dirty="0" err="1" smtClean="0"/>
              <a:t>aronud</a:t>
            </a:r>
            <a:r>
              <a:rPr lang="en-US" altLang="zh-CN" baseline="0" dirty="0" smtClean="0"/>
              <a:t>, </a:t>
            </a:r>
            <a:r>
              <a:rPr lang="en-US" altLang="zh-CN" sz="1200" b="0" i="0" u="none" strike="noStrike" kern="1200" baseline="0" dirty="0" smtClean="0">
                <a:solidFill>
                  <a:schemeClr val="tx1"/>
                </a:solidFill>
                <a:latin typeface="+mn-lt"/>
                <a:ea typeface="+mn-ea"/>
                <a:cs typeface="+mn-cs"/>
              </a:rPr>
              <a:t>the average magnetic intensity almost keeps in the same value, but the values of x-axis and y-axis seem “exchanged”.</a:t>
            </a:r>
          </a:p>
          <a:p>
            <a:r>
              <a:rPr lang="en-US" altLang="zh-CN" sz="1200" b="0" i="0" u="none" strike="noStrike" kern="1200" baseline="0" dirty="0" smtClean="0">
                <a:solidFill>
                  <a:schemeClr val="tx1"/>
                </a:solidFill>
                <a:latin typeface="+mn-lt"/>
                <a:ea typeface="+mn-ea"/>
                <a:cs typeface="+mn-cs"/>
              </a:rPr>
              <a:t>If the smartphone holder moves to a metal object, the pattern likes this figure.</a:t>
            </a:r>
          </a:p>
          <a:p>
            <a:r>
              <a:rPr lang="en-US" altLang="zh-CN" sz="1200" b="0" i="0" u="none" strike="noStrike" kern="1200" baseline="0" dirty="0" smtClean="0">
                <a:solidFill>
                  <a:schemeClr val="tx1"/>
                </a:solidFill>
                <a:latin typeface="+mn-lt"/>
                <a:ea typeface="+mn-ea"/>
                <a:cs typeface="+mn-cs"/>
              </a:rPr>
              <a:t>When the man carrying a smartphone walks slowly and shake body, the patterns like this waves for x and y axis.</a:t>
            </a:r>
          </a:p>
          <a:p>
            <a:r>
              <a:rPr lang="en-US" altLang="zh-CN" sz="1200" b="0" i="0" u="none" strike="noStrike" kern="1200" baseline="0" dirty="0" smtClean="0">
                <a:solidFill>
                  <a:schemeClr val="tx1"/>
                </a:solidFill>
                <a:latin typeface="+mn-lt"/>
                <a:ea typeface="+mn-ea"/>
                <a:cs typeface="+mn-cs"/>
              </a:rPr>
              <a:t>We use cross correlative function to search those positive activities.</a:t>
            </a:r>
            <a:endParaRPr lang="zh-CN" altLang="en-US" dirty="0"/>
          </a:p>
        </p:txBody>
      </p:sp>
      <p:sp>
        <p:nvSpPr>
          <p:cNvPr id="4" name="灯片编号占位符 3"/>
          <p:cNvSpPr>
            <a:spLocks noGrp="1"/>
          </p:cNvSpPr>
          <p:nvPr>
            <p:ph type="sldNum" sz="quarter" idx="10"/>
          </p:nvPr>
        </p:nvSpPr>
        <p:spPr/>
        <p:txBody>
          <a:bodyPr/>
          <a:lstStyle/>
          <a:p>
            <a:fld id="{2EEEE262-F5B7-4BD6-97F9-22B65E67FCBE}" type="slidenum">
              <a:rPr lang="zh-CN" altLang="en-US" smtClean="0"/>
              <a:t>18</a:t>
            </a:fld>
            <a:endParaRPr lang="zh-CN" altLang="en-US"/>
          </a:p>
        </p:txBody>
      </p:sp>
    </p:spTree>
    <p:extLst>
      <p:ext uri="{BB962C8B-B14F-4D97-AF65-F5344CB8AC3E}">
        <p14:creationId xmlns:p14="http://schemas.microsoft.com/office/powerpoint/2010/main" val="32458746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We also</a:t>
            </a:r>
            <a:r>
              <a:rPr lang="en-US" altLang="zh-CN" baseline="0" dirty="0" smtClean="0"/>
              <a:t> borrow information from other sensors of smartphone, for example, the gyroscope sensor. </a:t>
            </a:r>
          </a:p>
          <a:p>
            <a:r>
              <a:rPr lang="en-US" altLang="zh-CN" baseline="0" dirty="0" smtClean="0"/>
              <a:t>It can record rotations of the smartphone. Like the red parts of this figure, the angle of rotation depends on the area of the red part. </a:t>
            </a:r>
          </a:p>
          <a:p>
            <a:r>
              <a:rPr lang="en-US" altLang="zh-CN" baseline="0" dirty="0" smtClean="0"/>
              <a:t>We find that crossing a door often is related with the activity which causes the rotation angle bigger than 90 degree. If the gyroscope sensor reports an activity, we will use a query window, whose time period is plus-minus two seconds, to </a:t>
            </a:r>
            <a:r>
              <a:rPr lang="en-US" altLang="zh-CN" baseline="0" dirty="0" err="1" smtClean="0"/>
              <a:t>analyse</a:t>
            </a:r>
            <a:r>
              <a:rPr lang="en-US" altLang="zh-CN" baseline="0" dirty="0" smtClean="0"/>
              <a:t> magnetic signals. </a:t>
            </a:r>
            <a:endParaRPr lang="zh-CN" altLang="en-US" dirty="0"/>
          </a:p>
        </p:txBody>
      </p:sp>
      <p:sp>
        <p:nvSpPr>
          <p:cNvPr id="4" name="灯片编号占位符 3"/>
          <p:cNvSpPr>
            <a:spLocks noGrp="1"/>
          </p:cNvSpPr>
          <p:nvPr>
            <p:ph type="sldNum" sz="quarter" idx="10"/>
          </p:nvPr>
        </p:nvSpPr>
        <p:spPr/>
        <p:txBody>
          <a:bodyPr/>
          <a:lstStyle/>
          <a:p>
            <a:fld id="{2EEEE262-F5B7-4BD6-97F9-22B65E67FCBE}" type="slidenum">
              <a:rPr lang="zh-CN" altLang="en-US" smtClean="0"/>
              <a:t>19</a:t>
            </a:fld>
            <a:endParaRPr lang="zh-CN" altLang="en-US"/>
          </a:p>
        </p:txBody>
      </p:sp>
    </p:spTree>
    <p:extLst>
      <p:ext uri="{BB962C8B-B14F-4D97-AF65-F5344CB8AC3E}">
        <p14:creationId xmlns:p14="http://schemas.microsoft.com/office/powerpoint/2010/main" val="4028784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This is outline of my presentation.</a:t>
            </a:r>
            <a:r>
              <a:rPr lang="en-US" altLang="zh-CN"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First, let’s look at the background and motivation</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2EEEE262-F5B7-4BD6-97F9-22B65E67FCBE}" type="slidenum">
              <a:rPr lang="zh-CN" altLang="en-US" smtClean="0"/>
              <a:t>2</a:t>
            </a:fld>
            <a:endParaRPr lang="zh-CN" altLang="en-US"/>
          </a:p>
        </p:txBody>
      </p:sp>
    </p:spTree>
    <p:extLst>
      <p:ext uri="{BB962C8B-B14F-4D97-AF65-F5344CB8AC3E}">
        <p14:creationId xmlns:p14="http://schemas.microsoft.com/office/powerpoint/2010/main" val="19121961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Single smartphone</a:t>
            </a:r>
            <a:r>
              <a:rPr lang="en-US" altLang="zh-CN" baseline="0" dirty="0" smtClean="0"/>
              <a:t> may detect some doors in buildings. However, there are lot missing and false </a:t>
            </a:r>
            <a:r>
              <a:rPr lang="en-US" altLang="zh-CN" sz="1200" b="0" i="0" u="none" strike="noStrike" kern="1200" baseline="0" dirty="0" smtClean="0">
                <a:solidFill>
                  <a:schemeClr val="tx1"/>
                </a:solidFill>
                <a:latin typeface="+mn-lt"/>
                <a:ea typeface="+mn-ea"/>
                <a:cs typeface="+mn-cs"/>
              </a:rPr>
              <a:t>negative</a:t>
            </a:r>
            <a:r>
              <a:rPr lang="en-US" altLang="zh-CN" baseline="0" dirty="0" smtClean="0"/>
              <a:t>s. So that, we design a </a:t>
            </a:r>
            <a:r>
              <a:rPr lang="en-US" altLang="zh-CN" baseline="0" dirty="0" err="1" smtClean="0"/>
              <a:t>crowdsensing</a:t>
            </a:r>
            <a:r>
              <a:rPr lang="en-US" altLang="zh-CN" baseline="0" dirty="0" smtClean="0"/>
              <a:t> architecture to </a:t>
            </a:r>
            <a:r>
              <a:rPr lang="en-US" altLang="zh-CN" sz="1200" b="0" i="0" u="none" strike="noStrike" kern="1200" baseline="0" dirty="0" smtClean="0">
                <a:solidFill>
                  <a:schemeClr val="tx1"/>
                </a:solidFill>
                <a:latin typeface="+mn-lt"/>
                <a:ea typeface="+mn-ea"/>
                <a:cs typeface="+mn-cs"/>
              </a:rPr>
              <a:t>reduce the false negative rate of event detection.</a:t>
            </a:r>
          </a:p>
          <a:p>
            <a:r>
              <a:rPr lang="en-US" altLang="zh-CN" sz="1200" b="0" i="0" u="none" strike="noStrike" kern="1200" baseline="0" dirty="0" smtClean="0">
                <a:solidFill>
                  <a:schemeClr val="tx1"/>
                </a:solidFill>
                <a:latin typeface="+mn-lt"/>
                <a:ea typeface="+mn-ea"/>
                <a:cs typeface="+mn-cs"/>
              </a:rPr>
              <a:t>During the crowd sensing period, locations of doors can be recovered by dead-reckoning methods.</a:t>
            </a:r>
          </a:p>
          <a:p>
            <a:r>
              <a:rPr lang="en-US" altLang="zh-CN" sz="1200" b="0" i="0" u="none" strike="noStrike" kern="1200" baseline="0" dirty="0" smtClean="0">
                <a:solidFill>
                  <a:schemeClr val="tx1"/>
                </a:solidFill>
                <a:latin typeface="+mn-lt"/>
                <a:ea typeface="+mn-ea"/>
                <a:cs typeface="+mn-cs"/>
              </a:rPr>
              <a:t>The typical process of crowd sensing is shown in this figure.</a:t>
            </a:r>
          </a:p>
          <a:p>
            <a:r>
              <a:rPr lang="en-US" altLang="zh-CN" sz="1200" b="0" i="0" u="none" strike="noStrike" kern="1200" baseline="0" dirty="0" smtClean="0">
                <a:solidFill>
                  <a:schemeClr val="tx1"/>
                </a:solidFill>
                <a:latin typeface="+mn-lt"/>
                <a:ea typeface="+mn-ea"/>
                <a:cs typeface="+mn-cs"/>
              </a:rPr>
              <a:t>Contributors collect sensing data from built-in sensors of their smartphones during the training phase and stored in database of the cloud server.</a:t>
            </a:r>
          </a:p>
          <a:p>
            <a:r>
              <a:rPr lang="en-US" altLang="zh-CN" sz="1200" b="0" i="0" u="none" strike="noStrike" kern="1200" baseline="0" dirty="0" smtClean="0">
                <a:solidFill>
                  <a:schemeClr val="tx1"/>
                </a:solidFill>
                <a:latin typeface="+mn-lt"/>
                <a:ea typeface="+mn-ea"/>
                <a:cs typeface="+mn-cs"/>
              </a:rPr>
              <a:t>Users send query to the server and get results from it.</a:t>
            </a:r>
          </a:p>
          <a:p>
            <a:r>
              <a:rPr lang="en-US" altLang="zh-CN" sz="1200" b="0" i="0" u="none" strike="noStrike" kern="1200" baseline="0" dirty="0" smtClean="0">
                <a:solidFill>
                  <a:schemeClr val="tx1"/>
                </a:solidFill>
                <a:latin typeface="+mn-lt"/>
                <a:ea typeface="+mn-ea"/>
                <a:cs typeface="+mn-cs"/>
              </a:rPr>
              <a:t>Our LMDD serves as a middleware to other localization engines.</a:t>
            </a:r>
          </a:p>
          <a:p>
            <a:endParaRPr lang="en-US" altLang="zh-CN" sz="1200" b="0" i="0" u="none" strike="noStrike" kern="1200" baseline="0" dirty="0" smtClean="0">
              <a:solidFill>
                <a:schemeClr val="tx1"/>
              </a:solidFill>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2EEEE262-F5B7-4BD6-97F9-22B65E67FCBE}" type="slidenum">
              <a:rPr lang="zh-CN" altLang="en-US" smtClean="0"/>
              <a:t>20</a:t>
            </a:fld>
            <a:endParaRPr lang="zh-CN" altLang="en-US"/>
          </a:p>
        </p:txBody>
      </p:sp>
    </p:spTree>
    <p:extLst>
      <p:ext uri="{BB962C8B-B14F-4D97-AF65-F5344CB8AC3E}">
        <p14:creationId xmlns:p14="http://schemas.microsoft.com/office/powerpoint/2010/main" val="34248753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Next,</a:t>
            </a:r>
            <a:r>
              <a:rPr lang="en-US" altLang="zh-CN" baseline="0" dirty="0" smtClean="0"/>
              <a:t> we evaluate our method in real experiments.</a:t>
            </a:r>
            <a:endParaRPr lang="zh-CN" altLang="en-US" dirty="0"/>
          </a:p>
        </p:txBody>
      </p:sp>
      <p:sp>
        <p:nvSpPr>
          <p:cNvPr id="4" name="灯片编号占位符 3"/>
          <p:cNvSpPr>
            <a:spLocks noGrp="1"/>
          </p:cNvSpPr>
          <p:nvPr>
            <p:ph type="sldNum" sz="quarter" idx="10"/>
          </p:nvPr>
        </p:nvSpPr>
        <p:spPr/>
        <p:txBody>
          <a:bodyPr/>
          <a:lstStyle/>
          <a:p>
            <a:fld id="{2EEEE262-F5B7-4BD6-97F9-22B65E67FCBE}" type="slidenum">
              <a:rPr lang="zh-CN" altLang="en-US" smtClean="0"/>
              <a:t>21</a:t>
            </a:fld>
            <a:endParaRPr lang="zh-CN" altLang="en-US"/>
          </a:p>
        </p:txBody>
      </p:sp>
    </p:spTree>
    <p:extLst>
      <p:ext uri="{BB962C8B-B14F-4D97-AF65-F5344CB8AC3E}">
        <p14:creationId xmlns:p14="http://schemas.microsoft.com/office/powerpoint/2010/main" val="29006467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We use </a:t>
            </a:r>
            <a:r>
              <a:rPr lang="en-US" altLang="zh-CN" sz="1200" b="0" i="0" u="none" strike="noStrike" kern="1200" baseline="0" dirty="0" smtClean="0">
                <a:solidFill>
                  <a:schemeClr val="tx1"/>
                </a:solidFill>
                <a:latin typeface="+mn-lt"/>
                <a:ea typeface="+mn-ea"/>
                <a:cs typeface="+mn-cs"/>
              </a:rPr>
              <a:t>multiple popular Android phones, including Google Nexus5, </a:t>
            </a:r>
            <a:r>
              <a:rPr lang="en-US" altLang="zh-CN" sz="1200" b="0" i="0" u="none" strike="noStrike" kern="1200" baseline="0" dirty="0" err="1" smtClean="0">
                <a:solidFill>
                  <a:schemeClr val="tx1"/>
                </a:solidFill>
                <a:latin typeface="+mn-lt"/>
                <a:ea typeface="+mn-ea"/>
                <a:cs typeface="+mn-cs"/>
              </a:rPr>
              <a:t>Sumsang</a:t>
            </a:r>
            <a:r>
              <a:rPr lang="en-US" altLang="zh-CN" sz="1200" b="0" i="0" u="none" strike="noStrike" kern="1200" baseline="0" dirty="0" smtClean="0">
                <a:solidFill>
                  <a:schemeClr val="tx1"/>
                </a:solidFill>
                <a:latin typeface="+mn-lt"/>
                <a:ea typeface="+mn-ea"/>
                <a:cs typeface="+mn-cs"/>
              </a:rPr>
              <a:t> Galaxy S4, HTC One M8, Huawei ,</a:t>
            </a:r>
            <a:r>
              <a:rPr lang="en-US" altLang="zh-CN" sz="1200" b="0" i="0" u="none" strike="noStrike" kern="1200" baseline="0" dirty="0" err="1" smtClean="0">
                <a:solidFill>
                  <a:schemeClr val="tx1"/>
                </a:solidFill>
                <a:latin typeface="+mn-lt"/>
                <a:ea typeface="+mn-ea"/>
                <a:cs typeface="+mn-cs"/>
              </a:rPr>
              <a:t>xiaomi</a:t>
            </a:r>
            <a:r>
              <a:rPr lang="en-US" altLang="zh-CN" sz="1200" b="0" i="0" u="none" strike="noStrike" kern="1200" baseline="0" dirty="0" smtClean="0">
                <a:solidFill>
                  <a:schemeClr val="tx1"/>
                </a:solidFill>
                <a:latin typeface="+mn-lt"/>
                <a:ea typeface="+mn-ea"/>
                <a:cs typeface="+mn-cs"/>
              </a:rPr>
              <a:t> and so on. </a:t>
            </a:r>
          </a:p>
          <a:p>
            <a:r>
              <a:rPr lang="en-US" altLang="zh-CN" sz="1200" b="0" i="0" u="none" strike="noStrike" kern="1200" baseline="0" smtClean="0">
                <a:solidFill>
                  <a:schemeClr val="tx1"/>
                </a:solidFill>
                <a:latin typeface="+mn-lt"/>
                <a:ea typeface="+mn-ea"/>
                <a:cs typeface="+mn-cs"/>
              </a:rPr>
              <a:t>50 </a:t>
            </a:r>
            <a:r>
              <a:rPr lang="en-US" altLang="zh-CN" sz="1200" b="0" i="0" u="none" strike="noStrike" kern="1200" baseline="0" dirty="0" smtClean="0">
                <a:solidFill>
                  <a:schemeClr val="tx1"/>
                </a:solidFill>
                <a:latin typeface="+mn-lt"/>
                <a:ea typeface="+mn-ea"/>
                <a:cs typeface="+mn-cs"/>
              </a:rPr>
              <a:t>volunteers conducted experiments in three months and collected more than 1800 traces.</a:t>
            </a:r>
          </a:p>
          <a:p>
            <a:r>
              <a:rPr lang="en-US" altLang="zh-CN" sz="1200" b="0" i="0" u="none" strike="noStrike" kern="1200" baseline="0" dirty="0" smtClean="0">
                <a:solidFill>
                  <a:schemeClr val="tx1"/>
                </a:solidFill>
                <a:latin typeface="+mn-lt"/>
                <a:ea typeface="+mn-ea"/>
                <a:cs typeface="+mn-cs"/>
              </a:rPr>
              <a:t>Four typical environments, including offices, classrooms, residential houses, and a hospital, are explored. Pictures show the doors and corridors of office, class room and the hospital.</a:t>
            </a:r>
            <a:endParaRPr lang="zh-CN" altLang="en-US" dirty="0"/>
          </a:p>
        </p:txBody>
      </p:sp>
      <p:sp>
        <p:nvSpPr>
          <p:cNvPr id="4" name="灯片编号占位符 3"/>
          <p:cNvSpPr>
            <a:spLocks noGrp="1"/>
          </p:cNvSpPr>
          <p:nvPr>
            <p:ph type="sldNum" sz="quarter" idx="10"/>
          </p:nvPr>
        </p:nvSpPr>
        <p:spPr/>
        <p:txBody>
          <a:bodyPr/>
          <a:lstStyle/>
          <a:p>
            <a:fld id="{2EEEE262-F5B7-4BD6-97F9-22B65E67FCBE}" type="slidenum">
              <a:rPr lang="zh-CN" altLang="en-US" smtClean="0"/>
              <a:t>22</a:t>
            </a:fld>
            <a:endParaRPr lang="zh-CN" altLang="en-US"/>
          </a:p>
        </p:txBody>
      </p:sp>
    </p:spTree>
    <p:extLst>
      <p:ext uri="{BB962C8B-B14F-4D97-AF65-F5344CB8AC3E}">
        <p14:creationId xmlns:p14="http://schemas.microsoft.com/office/powerpoint/2010/main" val="32096790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To</a:t>
            </a:r>
            <a:r>
              <a:rPr lang="en-US" altLang="zh-CN" baseline="0" dirty="0" smtClean="0"/>
              <a:t> evaluate the performance of our method, we use </a:t>
            </a:r>
            <a:r>
              <a:rPr lang="en-US" altLang="zh-CN" sz="1200" b="0" i="0" u="none" strike="noStrike" kern="1200" baseline="0" dirty="0" smtClean="0">
                <a:solidFill>
                  <a:schemeClr val="tx1"/>
                </a:solidFill>
                <a:latin typeface="+mn-lt"/>
                <a:ea typeface="+mn-ea"/>
                <a:cs typeface="+mn-cs"/>
              </a:rPr>
              <a:t>three types of prediction rates: true positive (TP), false positive (FP) and false negative (FN).</a:t>
            </a:r>
          </a:p>
          <a:p>
            <a:r>
              <a:rPr lang="en-US" altLang="zh-CN" sz="1200" b="0" i="0" u="none" strike="noStrike" kern="1200" baseline="0" dirty="0" smtClean="0">
                <a:solidFill>
                  <a:schemeClr val="tx1"/>
                </a:solidFill>
                <a:latin typeface="+mn-lt"/>
                <a:ea typeface="+mn-ea"/>
                <a:cs typeface="+mn-cs"/>
              </a:rPr>
              <a:t>The accuracy is about 74% in average, ranging from 66% to 85%.</a:t>
            </a:r>
          </a:p>
          <a:p>
            <a:r>
              <a:rPr lang="en-US" altLang="zh-CN" sz="1200" b="0" i="0" u="none" strike="noStrike" kern="1200" baseline="0" dirty="0" smtClean="0">
                <a:solidFill>
                  <a:schemeClr val="tx1"/>
                </a:solidFill>
                <a:latin typeface="+mn-lt"/>
                <a:ea typeface="+mn-ea"/>
                <a:cs typeface="+mn-cs"/>
              </a:rPr>
              <a:t>We compare our work with </a:t>
            </a:r>
            <a:r>
              <a:rPr lang="en-US" altLang="zh-CN" sz="1200" b="0" i="0" u="none" strike="noStrike" kern="1200" baseline="0" dirty="0" err="1" smtClean="0">
                <a:solidFill>
                  <a:schemeClr val="tx1"/>
                </a:solidFill>
                <a:latin typeface="+mn-lt"/>
                <a:ea typeface="+mn-ea"/>
                <a:cs typeface="+mn-cs"/>
              </a:rPr>
              <a:t>Unloc</a:t>
            </a:r>
            <a:r>
              <a:rPr lang="en-US" altLang="zh-CN" sz="1200" b="0" i="0" u="none" strike="noStrike" kern="1200" baseline="0" dirty="0" smtClean="0">
                <a:solidFill>
                  <a:schemeClr val="tx1"/>
                </a:solidFill>
                <a:latin typeface="+mn-lt"/>
                <a:ea typeface="+mn-ea"/>
                <a:cs typeface="+mn-cs"/>
              </a:rPr>
              <a:t>, from the results, we can see LMDD has advantages to </a:t>
            </a:r>
            <a:r>
              <a:rPr lang="en-US" altLang="zh-CN" sz="1200" b="0" i="0" u="none" strike="noStrike" kern="1200" baseline="0" dirty="0" err="1" smtClean="0">
                <a:solidFill>
                  <a:schemeClr val="tx1"/>
                </a:solidFill>
                <a:latin typeface="+mn-lt"/>
                <a:ea typeface="+mn-ea"/>
                <a:cs typeface="+mn-cs"/>
              </a:rPr>
              <a:t>unloc</a:t>
            </a:r>
            <a:r>
              <a:rPr lang="en-US" altLang="zh-CN" sz="1200" b="0" i="0" u="none" strike="noStrike" kern="1200" baseline="0" dirty="0" smtClean="0">
                <a:solidFill>
                  <a:schemeClr val="tx1"/>
                </a:solidFill>
                <a:latin typeface="+mn-lt"/>
                <a:ea typeface="+mn-ea"/>
                <a:cs typeface="+mn-cs"/>
              </a:rPr>
              <a:t>. If information obtained from gyroscope sensor and </a:t>
            </a:r>
            <a:r>
              <a:rPr lang="en-US" altLang="zh-CN" sz="1200" b="0" i="0" u="none" strike="noStrike" kern="1200" baseline="0" dirty="0" err="1" smtClean="0">
                <a:solidFill>
                  <a:schemeClr val="tx1"/>
                </a:solidFill>
                <a:latin typeface="+mn-lt"/>
                <a:ea typeface="+mn-ea"/>
                <a:cs typeface="+mn-cs"/>
              </a:rPr>
              <a:t>crowdsensing</a:t>
            </a:r>
            <a:r>
              <a:rPr lang="en-US" altLang="zh-CN" sz="1200" b="0" i="0" u="none" strike="noStrike" kern="1200" baseline="0" dirty="0" smtClean="0">
                <a:solidFill>
                  <a:schemeClr val="tx1"/>
                </a:solidFill>
                <a:latin typeface="+mn-lt"/>
                <a:ea typeface="+mn-ea"/>
                <a:cs typeface="+mn-cs"/>
              </a:rPr>
              <a:t> scheme are added. The performance will get better.</a:t>
            </a:r>
            <a:endParaRPr lang="zh-CN" altLang="en-US" dirty="0"/>
          </a:p>
        </p:txBody>
      </p:sp>
      <p:sp>
        <p:nvSpPr>
          <p:cNvPr id="4" name="灯片编号占位符 3"/>
          <p:cNvSpPr>
            <a:spLocks noGrp="1"/>
          </p:cNvSpPr>
          <p:nvPr>
            <p:ph type="sldNum" sz="quarter" idx="10"/>
          </p:nvPr>
        </p:nvSpPr>
        <p:spPr/>
        <p:txBody>
          <a:bodyPr/>
          <a:lstStyle/>
          <a:p>
            <a:fld id="{2EEEE262-F5B7-4BD6-97F9-22B65E67FCBE}" type="slidenum">
              <a:rPr lang="zh-CN" altLang="en-US" smtClean="0"/>
              <a:t>23</a:t>
            </a:fld>
            <a:endParaRPr lang="zh-CN" altLang="en-US"/>
          </a:p>
        </p:txBody>
      </p:sp>
    </p:spTree>
    <p:extLst>
      <p:ext uri="{BB962C8B-B14F-4D97-AF65-F5344CB8AC3E}">
        <p14:creationId xmlns:p14="http://schemas.microsoft.com/office/powerpoint/2010/main" val="19286897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We also consider</a:t>
            </a:r>
            <a:r>
              <a:rPr lang="en-US" altLang="zh-CN" baseline="0" dirty="0" smtClean="0"/>
              <a:t> two influence factors, including door types and door status. From results, we can see metallic doors are easily to detect than wooden and glass doors.</a:t>
            </a:r>
          </a:p>
          <a:p>
            <a:r>
              <a:rPr lang="en-US" altLang="zh-CN" baseline="0" dirty="0" smtClean="0"/>
              <a:t>Door status also impact the traces. For closed door situation, a noise is introduced.</a:t>
            </a:r>
            <a:endParaRPr lang="zh-CN" altLang="en-US" dirty="0"/>
          </a:p>
        </p:txBody>
      </p:sp>
      <p:sp>
        <p:nvSpPr>
          <p:cNvPr id="4" name="灯片编号占位符 3"/>
          <p:cNvSpPr>
            <a:spLocks noGrp="1"/>
          </p:cNvSpPr>
          <p:nvPr>
            <p:ph type="sldNum" sz="quarter" idx="10"/>
          </p:nvPr>
        </p:nvSpPr>
        <p:spPr/>
        <p:txBody>
          <a:bodyPr/>
          <a:lstStyle/>
          <a:p>
            <a:fld id="{2EEEE262-F5B7-4BD6-97F9-22B65E67FCBE}" type="slidenum">
              <a:rPr lang="zh-CN" altLang="en-US" smtClean="0"/>
              <a:t>24</a:t>
            </a:fld>
            <a:endParaRPr lang="zh-CN" altLang="en-US"/>
          </a:p>
        </p:txBody>
      </p:sp>
    </p:spTree>
    <p:extLst>
      <p:ext uri="{BB962C8B-B14F-4D97-AF65-F5344CB8AC3E}">
        <p14:creationId xmlns:p14="http://schemas.microsoft.com/office/powerpoint/2010/main" val="11078990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Although</a:t>
            </a:r>
            <a:r>
              <a:rPr lang="en-US" altLang="zh-CN" baseline="0" dirty="0" smtClean="0"/>
              <a:t> our work looks like simple and straight-</a:t>
            </a:r>
            <a:r>
              <a:rPr lang="en-US" altLang="zh-CN" baseline="0" dirty="0" err="1" smtClean="0"/>
              <a:t>forword</a:t>
            </a:r>
            <a:r>
              <a:rPr lang="en-US" altLang="zh-CN" baseline="0" dirty="0" smtClean="0"/>
              <a:t>, </a:t>
            </a:r>
            <a:r>
              <a:rPr lang="en-US" altLang="zh-CN" baseline="0" dirty="0" err="1" smtClean="0"/>
              <a:t>Acturally</a:t>
            </a:r>
            <a:r>
              <a:rPr lang="en-US" altLang="zh-CN" baseline="0" dirty="0" smtClean="0"/>
              <a:t> , </a:t>
            </a:r>
            <a:r>
              <a:rPr lang="en-US" altLang="zh-CN" dirty="0" smtClean="0"/>
              <a:t>In real-world</a:t>
            </a:r>
            <a:r>
              <a:rPr lang="en-US" altLang="zh-CN" baseline="0" dirty="0" smtClean="0"/>
              <a:t> experiments we learn some lessons, that I want share with you. </a:t>
            </a:r>
          </a:p>
          <a:p>
            <a:r>
              <a:rPr lang="en-US" altLang="zh-CN" dirty="0" smtClean="0"/>
              <a:t>The precisions</a:t>
            </a:r>
            <a:r>
              <a:rPr lang="en-US" altLang="zh-CN" baseline="0" dirty="0" smtClean="0"/>
              <a:t> and sampling rates are quite different for various smartphones.</a:t>
            </a:r>
            <a:r>
              <a:rPr lang="zh-CN" altLang="en-US" baseline="0" dirty="0" smtClean="0"/>
              <a:t> </a:t>
            </a:r>
            <a:r>
              <a:rPr lang="en-US" altLang="zh-CN" baseline="0" dirty="0" smtClean="0"/>
              <a:t>Only </a:t>
            </a:r>
            <a:r>
              <a:rPr lang="en-US" altLang="zh-CN" baseline="0" dirty="0" err="1" smtClean="0"/>
              <a:t>dependiens</a:t>
            </a:r>
            <a:r>
              <a:rPr lang="en-US" altLang="zh-CN" baseline="0" dirty="0" smtClean="0"/>
              <a:t> on calibration methods is not enough, we need adjust phones one by one. </a:t>
            </a:r>
          </a:p>
          <a:p>
            <a:r>
              <a:rPr lang="en-US" altLang="zh-CN" baseline="0" dirty="0" smtClean="0"/>
              <a:t>For comparing different traces from contributors, we employ common anchor points, such as elevator and </a:t>
            </a:r>
            <a:r>
              <a:rPr lang="en-US" altLang="zh-CN" baseline="0" dirty="0" err="1" smtClean="0"/>
              <a:t>strairs</a:t>
            </a:r>
            <a:r>
              <a:rPr lang="en-US" altLang="zh-CN" baseline="0" dirty="0" smtClean="0"/>
              <a:t>. If inertial sensors are used, step counts will be another parameter to help the fusion.</a:t>
            </a:r>
          </a:p>
          <a:p>
            <a:r>
              <a:rPr lang="en-US" altLang="zh-CN" baseline="0" dirty="0" smtClean="0"/>
              <a:t>To distinguish doors, magnetic features near doors are used. Other indicates, like metal </a:t>
            </a:r>
            <a:r>
              <a:rPr lang="en-US" altLang="zh-CN" baseline="0" dirty="0" err="1" smtClean="0"/>
              <a:t>furnitures</a:t>
            </a:r>
            <a:r>
              <a:rPr lang="en-US" altLang="zh-CN" baseline="0" dirty="0" smtClean="0"/>
              <a:t> and doorknobs, will emerge unique features </a:t>
            </a:r>
            <a:r>
              <a:rPr lang="en-US" altLang="zh-CN" baseline="0" smtClean="0"/>
              <a:t>of different doors</a:t>
            </a:r>
            <a:r>
              <a:rPr lang="en-US" altLang="zh-CN" baseline="0" dirty="0" smtClean="0"/>
              <a:t>.</a:t>
            </a:r>
            <a:endParaRPr lang="en-US" altLang="zh-CN" baseline="0" smtClean="0"/>
          </a:p>
        </p:txBody>
      </p:sp>
      <p:sp>
        <p:nvSpPr>
          <p:cNvPr id="4" name="灯片编号占位符 3"/>
          <p:cNvSpPr>
            <a:spLocks noGrp="1"/>
          </p:cNvSpPr>
          <p:nvPr>
            <p:ph type="sldNum" sz="quarter" idx="10"/>
          </p:nvPr>
        </p:nvSpPr>
        <p:spPr/>
        <p:txBody>
          <a:bodyPr/>
          <a:lstStyle/>
          <a:p>
            <a:fld id="{2EEEE262-F5B7-4BD6-97F9-22B65E67FCBE}" type="slidenum">
              <a:rPr lang="zh-CN" altLang="en-US" smtClean="0"/>
              <a:t>25</a:t>
            </a:fld>
            <a:endParaRPr lang="zh-CN" altLang="en-US"/>
          </a:p>
        </p:txBody>
      </p:sp>
    </p:spTree>
    <p:extLst>
      <p:ext uri="{BB962C8B-B14F-4D97-AF65-F5344CB8AC3E}">
        <p14:creationId xmlns:p14="http://schemas.microsoft.com/office/powerpoint/2010/main" val="4442389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Finally,</a:t>
            </a:r>
            <a:r>
              <a:rPr lang="en-US" altLang="zh-CN" baseline="0" dirty="0" smtClean="0"/>
              <a:t> we reach the conclusion.</a:t>
            </a:r>
            <a:endParaRPr lang="zh-CN" altLang="en-US" dirty="0"/>
          </a:p>
        </p:txBody>
      </p:sp>
      <p:sp>
        <p:nvSpPr>
          <p:cNvPr id="4" name="灯片编号占位符 3"/>
          <p:cNvSpPr>
            <a:spLocks noGrp="1"/>
          </p:cNvSpPr>
          <p:nvPr>
            <p:ph type="sldNum" sz="quarter" idx="10"/>
          </p:nvPr>
        </p:nvSpPr>
        <p:spPr/>
        <p:txBody>
          <a:bodyPr/>
          <a:lstStyle/>
          <a:p>
            <a:fld id="{2EEEE262-F5B7-4BD6-97F9-22B65E67FCBE}" type="slidenum">
              <a:rPr lang="zh-CN" altLang="en-US" smtClean="0"/>
              <a:t>26</a:t>
            </a:fld>
            <a:endParaRPr lang="zh-CN" altLang="en-US"/>
          </a:p>
        </p:txBody>
      </p:sp>
    </p:spTree>
    <p:extLst>
      <p:ext uri="{BB962C8B-B14F-4D97-AF65-F5344CB8AC3E}">
        <p14:creationId xmlns:p14="http://schemas.microsoft.com/office/powerpoint/2010/main" val="20871289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As summary, we…</a:t>
            </a:r>
          </a:p>
          <a:p>
            <a:r>
              <a:rPr lang="en-US" altLang="zh-CN" dirty="0" smtClean="0"/>
              <a:t>There are 3</a:t>
            </a:r>
            <a:r>
              <a:rPr lang="en-US" altLang="zh-CN" baseline="0" dirty="0" smtClean="0"/>
              <a:t> main parts of our contributions, the first one is…. Second is , last is </a:t>
            </a:r>
          </a:p>
          <a:p>
            <a:r>
              <a:rPr lang="en-US" altLang="zh-CN" baseline="0" dirty="0" smtClean="0"/>
              <a:t>However, LMDD still has lot of shortcomings, for example, how to use other sensors. How to find the starting points of traces.</a:t>
            </a:r>
          </a:p>
        </p:txBody>
      </p:sp>
      <p:sp>
        <p:nvSpPr>
          <p:cNvPr id="4" name="灯片编号占位符 3"/>
          <p:cNvSpPr>
            <a:spLocks noGrp="1"/>
          </p:cNvSpPr>
          <p:nvPr>
            <p:ph type="sldNum" sz="quarter" idx="10"/>
          </p:nvPr>
        </p:nvSpPr>
        <p:spPr/>
        <p:txBody>
          <a:bodyPr/>
          <a:lstStyle/>
          <a:p>
            <a:fld id="{2EEEE262-F5B7-4BD6-97F9-22B65E67FCBE}" type="slidenum">
              <a:rPr lang="zh-CN" altLang="en-US" smtClean="0"/>
              <a:t>27</a:t>
            </a:fld>
            <a:endParaRPr lang="zh-CN" altLang="en-US"/>
          </a:p>
        </p:txBody>
      </p:sp>
    </p:spTree>
    <p:extLst>
      <p:ext uri="{BB962C8B-B14F-4D97-AF65-F5344CB8AC3E}">
        <p14:creationId xmlns:p14="http://schemas.microsoft.com/office/powerpoint/2010/main" val="36509181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EEEE262-F5B7-4BD6-97F9-22B65E67FCBE}" type="slidenum">
              <a:rPr lang="zh-CN" altLang="en-US" smtClean="0"/>
              <a:t>28</a:t>
            </a:fld>
            <a:endParaRPr lang="zh-CN" altLang="en-US"/>
          </a:p>
        </p:txBody>
      </p:sp>
    </p:spTree>
    <p:extLst>
      <p:ext uri="{BB962C8B-B14F-4D97-AF65-F5344CB8AC3E}">
        <p14:creationId xmlns:p14="http://schemas.microsoft.com/office/powerpoint/2010/main" val="21808297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When</a:t>
            </a:r>
            <a:r>
              <a:rPr lang="en-US" altLang="zh-CN" baseline="0" dirty="0" smtClean="0"/>
              <a:t> we </a:t>
            </a:r>
            <a:endParaRPr lang="zh-CN" altLang="en-US" dirty="0"/>
          </a:p>
        </p:txBody>
      </p:sp>
      <p:sp>
        <p:nvSpPr>
          <p:cNvPr id="4" name="灯片编号占位符 3"/>
          <p:cNvSpPr>
            <a:spLocks noGrp="1"/>
          </p:cNvSpPr>
          <p:nvPr>
            <p:ph type="sldNum" sz="quarter" idx="10"/>
          </p:nvPr>
        </p:nvSpPr>
        <p:spPr/>
        <p:txBody>
          <a:bodyPr/>
          <a:lstStyle/>
          <a:p>
            <a:fld id="{2EEEE262-F5B7-4BD6-97F9-22B65E67FCBE}" type="slidenum">
              <a:rPr lang="zh-CN" altLang="en-US" smtClean="0"/>
              <a:t>30</a:t>
            </a:fld>
            <a:endParaRPr lang="zh-CN" altLang="en-US"/>
          </a:p>
        </p:txBody>
      </p:sp>
    </p:spTree>
    <p:extLst>
      <p:ext uri="{BB962C8B-B14F-4D97-AF65-F5344CB8AC3E}">
        <p14:creationId xmlns:p14="http://schemas.microsoft.com/office/powerpoint/2010/main" val="502807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Indoor</a:t>
            </a:r>
            <a:r>
              <a:rPr lang="en-US" altLang="zh-CN" baseline="0" dirty="0" smtClean="0"/>
              <a:t> Positioning Services are widely used in many areas. The position information is very important for people, it can tell you where you are.  Also it can navigate people to destinations or detect intrusions.  In some emergency cases, IPS can give the right way for people. IPS is a fundamental function for many location based systems. According to devices </a:t>
            </a:r>
            <a:r>
              <a:rPr lang="en-US" altLang="zh-CN" baseline="0" dirty="0" smtClean="0"/>
              <a:t>providing </a:t>
            </a:r>
            <a:r>
              <a:rPr lang="en-US" altLang="zh-CN" baseline="0" dirty="0" smtClean="0"/>
              <a:t>IPS, there are two types. One is the special devices, for instance, the laptops or sensors. The other one is smartphones.</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2EEEE262-F5B7-4BD6-97F9-22B65E67FCBE}" type="slidenum">
              <a:rPr lang="zh-CN" altLang="en-US" smtClean="0"/>
              <a:t>3</a:t>
            </a:fld>
            <a:endParaRPr lang="zh-CN" altLang="en-US"/>
          </a:p>
        </p:txBody>
      </p:sp>
    </p:spTree>
    <p:extLst>
      <p:ext uri="{BB962C8B-B14F-4D97-AF65-F5344CB8AC3E}">
        <p14:creationId xmlns:p14="http://schemas.microsoft.com/office/powerpoint/2010/main" val="4050810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Smartphones have following</a:t>
            </a:r>
            <a:r>
              <a:rPr lang="en-US" altLang="zh-CN" baseline="0" dirty="0" smtClean="0"/>
              <a:t> advantages. First, they contains plenty built-in sensors, such as magnetic sensor, gyroscope sensor, microphone, camera and compass, and so on. </a:t>
            </a:r>
          </a:p>
          <a:p>
            <a:r>
              <a:rPr lang="en-US" altLang="zh-CN" baseline="0" dirty="0" smtClean="0"/>
              <a:t>The size of smartphones is appropriate. At the same time, they have the ability to connect to the internet through 3G or </a:t>
            </a:r>
            <a:r>
              <a:rPr lang="en-US" altLang="zh-CN" baseline="0" dirty="0" err="1" smtClean="0"/>
              <a:t>wifi</a:t>
            </a:r>
            <a:r>
              <a:rPr lang="en-US" altLang="zh-CN" baseline="0" dirty="0" smtClean="0"/>
              <a:t> and have computational ability. </a:t>
            </a:r>
          </a:p>
          <a:p>
            <a:r>
              <a:rPr lang="en-US" altLang="zh-CN" dirty="0" smtClean="0"/>
              <a:t>Basic</a:t>
            </a:r>
            <a:r>
              <a:rPr lang="en-US" altLang="zh-CN" baseline="0" dirty="0" smtClean="0"/>
              <a:t> IPS approaches based on smartphones can be divided as two classifications: fingerprinting and measurements. In fingerprinting approaches, location is found by comparing features of </a:t>
            </a:r>
            <a:r>
              <a:rPr lang="en-US" altLang="zh-CN" baseline="0" dirty="0" err="1" smtClean="0"/>
              <a:t>wifi</a:t>
            </a:r>
            <a:r>
              <a:rPr lang="en-US" altLang="zh-CN" baseline="0" dirty="0" smtClean="0"/>
              <a:t> signals collected by smartphones with the </a:t>
            </a:r>
            <a:r>
              <a:rPr lang="en-US" altLang="zh-CN" baseline="0" dirty="0" err="1" smtClean="0"/>
              <a:t>wifi</a:t>
            </a:r>
            <a:r>
              <a:rPr lang="en-US" altLang="zh-CN" baseline="0" dirty="0" smtClean="0"/>
              <a:t> radio maps. In measurement approaches, distances between three anchors are </a:t>
            </a:r>
            <a:r>
              <a:rPr lang="en-US" altLang="zh-CN" baseline="0" dirty="0" err="1" smtClean="0"/>
              <a:t>determinated</a:t>
            </a:r>
            <a:r>
              <a:rPr lang="en-US" altLang="zh-CN" baseline="0" dirty="0" smtClean="0"/>
              <a:t>. The location is calculated by triangulation.</a:t>
            </a:r>
            <a:endParaRPr lang="zh-CN" altLang="en-US" dirty="0"/>
          </a:p>
        </p:txBody>
      </p:sp>
      <p:sp>
        <p:nvSpPr>
          <p:cNvPr id="4" name="灯片编号占位符 3"/>
          <p:cNvSpPr>
            <a:spLocks noGrp="1"/>
          </p:cNvSpPr>
          <p:nvPr>
            <p:ph type="sldNum" sz="quarter" idx="10"/>
          </p:nvPr>
        </p:nvSpPr>
        <p:spPr/>
        <p:txBody>
          <a:bodyPr/>
          <a:lstStyle/>
          <a:p>
            <a:fld id="{2EEEE262-F5B7-4BD6-97F9-22B65E67FCBE}" type="slidenum">
              <a:rPr lang="zh-CN" altLang="en-US" smtClean="0"/>
              <a:t>4</a:t>
            </a:fld>
            <a:endParaRPr lang="zh-CN" altLang="en-US"/>
          </a:p>
        </p:txBody>
      </p:sp>
    </p:spTree>
    <p:extLst>
      <p:ext uri="{BB962C8B-B14F-4D97-AF65-F5344CB8AC3E}">
        <p14:creationId xmlns:p14="http://schemas.microsoft.com/office/powerpoint/2010/main" val="3649313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However,</a:t>
            </a:r>
            <a:r>
              <a:rPr lang="en-US" altLang="zh-CN" baseline="0" dirty="0" smtClean="0"/>
              <a:t> d</a:t>
            </a:r>
            <a:r>
              <a:rPr lang="en-US" altLang="zh-CN" dirty="0" smtClean="0"/>
              <a:t>uring</a:t>
            </a:r>
            <a:r>
              <a:rPr lang="en-US" altLang="zh-CN" baseline="0" dirty="0" smtClean="0"/>
              <a:t> the localization phase, there are few important open issues. First is the accumulation of errors, which is the fatal</a:t>
            </a:r>
            <a:r>
              <a:rPr lang="zh-CN" altLang="en-US" baseline="0" dirty="0" smtClean="0"/>
              <a:t> </a:t>
            </a:r>
            <a:r>
              <a:rPr lang="en-US" altLang="zh-CN" baseline="0" dirty="0" smtClean="0"/>
              <a:t>problem for most tracking or localization systems. As shown in this figure, people move from the start point, the red point, to the destination, the blue point. Perfect localization result will be the green line. Unfortunately, in most common cases, the localization results look like the blue or yellow lines. The basic reason </a:t>
            </a:r>
            <a:r>
              <a:rPr lang="en-US" altLang="zh-CN" baseline="0" dirty="0" smtClean="0"/>
              <a:t>is the </a:t>
            </a:r>
            <a:r>
              <a:rPr lang="en-US" altLang="zh-CN" baseline="0" dirty="0" smtClean="0"/>
              <a:t>inadequate anchor points, for example the red star. As the natural landmark, doors are obvious anchor points for localization systems.  </a:t>
            </a:r>
          </a:p>
          <a:p>
            <a:endParaRPr lang="en-US" altLang="zh-CN" dirty="0" smtClean="0"/>
          </a:p>
          <a:p>
            <a:r>
              <a:rPr lang="en-US" altLang="zh-CN" dirty="0" smtClean="0"/>
              <a:t>The </a:t>
            </a:r>
            <a:r>
              <a:rPr lang="en-US" altLang="zh-CN" dirty="0" smtClean="0"/>
              <a:t>second</a:t>
            </a:r>
            <a:r>
              <a:rPr lang="en-US" altLang="zh-CN" baseline="0" dirty="0" smtClean="0"/>
              <a:t> problem is that </a:t>
            </a:r>
            <a:r>
              <a:rPr lang="en-US" altLang="zh-CN" dirty="0" smtClean="0"/>
              <a:t>Many</a:t>
            </a:r>
            <a:r>
              <a:rPr lang="en-US" altLang="zh-CN" baseline="0" dirty="0" smtClean="0"/>
              <a:t> preinstalled systems are required, which </a:t>
            </a:r>
            <a:r>
              <a:rPr lang="en-US" altLang="zh-CN" baseline="0" dirty="0" smtClean="0"/>
              <a:t>makes </a:t>
            </a:r>
            <a:r>
              <a:rPr lang="en-US" altLang="zh-CN" baseline="0" dirty="0" smtClean="0"/>
              <a:t>the cost of systems </a:t>
            </a:r>
            <a:r>
              <a:rPr lang="en-US" altLang="zh-CN" baseline="0" dirty="0" smtClean="0"/>
              <a:t>expensive</a:t>
            </a:r>
            <a:r>
              <a:rPr lang="en-US" altLang="zh-CN" baseline="0" dirty="0" smtClean="0"/>
              <a:t>. Like </a:t>
            </a:r>
            <a:r>
              <a:rPr lang="en-US" altLang="zh-CN" baseline="0" dirty="0" err="1" smtClean="0"/>
              <a:t>wifi</a:t>
            </a:r>
            <a:r>
              <a:rPr lang="en-US" altLang="zh-CN" baseline="0" dirty="0" smtClean="0"/>
              <a:t>\RFID\blue tooth and UWB.</a:t>
            </a:r>
          </a:p>
          <a:p>
            <a:r>
              <a:rPr lang="en-US" altLang="zh-CN" baseline="0" dirty="0" smtClean="0"/>
              <a:t>More </a:t>
            </a:r>
            <a:r>
              <a:rPr lang="en-US" altLang="zh-CN" baseline="0" dirty="0" smtClean="0"/>
              <a:t>over, Site-survey is a time consuming and labor intensive work. It </a:t>
            </a:r>
            <a:r>
              <a:rPr lang="en-US" altLang="zh-CN" baseline="0" dirty="0" smtClean="0"/>
              <a:t>consumes </a:t>
            </a:r>
            <a:r>
              <a:rPr lang="en-US" altLang="zh-CN" baseline="0" dirty="0" smtClean="0"/>
              <a:t>lot  computational resources. </a:t>
            </a:r>
            <a:endParaRPr lang="en-US" altLang="zh-CN" dirty="0" smtClean="0"/>
          </a:p>
          <a:p>
            <a:r>
              <a:rPr lang="en-US" altLang="zh-CN" dirty="0" smtClean="0"/>
              <a:t>Therefore,</a:t>
            </a:r>
            <a:r>
              <a:rPr lang="en-US" altLang="zh-CN" baseline="0" dirty="0" smtClean="0"/>
              <a:t> a light-weight door detection method is highly desired.</a:t>
            </a:r>
            <a:endParaRPr lang="zh-CN" altLang="en-US" dirty="0"/>
          </a:p>
        </p:txBody>
      </p:sp>
      <p:sp>
        <p:nvSpPr>
          <p:cNvPr id="4" name="灯片编号占位符 3"/>
          <p:cNvSpPr>
            <a:spLocks noGrp="1"/>
          </p:cNvSpPr>
          <p:nvPr>
            <p:ph type="sldNum" sz="quarter" idx="10"/>
          </p:nvPr>
        </p:nvSpPr>
        <p:spPr/>
        <p:txBody>
          <a:bodyPr/>
          <a:lstStyle/>
          <a:p>
            <a:fld id="{2EEEE262-F5B7-4BD6-97F9-22B65E67FCBE}" type="slidenum">
              <a:rPr lang="zh-CN" altLang="en-US" smtClean="0"/>
              <a:t>5</a:t>
            </a:fld>
            <a:endParaRPr lang="zh-CN" altLang="en-US"/>
          </a:p>
        </p:txBody>
      </p:sp>
    </p:spTree>
    <p:extLst>
      <p:ext uri="{BB962C8B-B14F-4D97-AF65-F5344CB8AC3E}">
        <p14:creationId xmlns:p14="http://schemas.microsoft.com/office/powerpoint/2010/main" val="501086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Among sensing</a:t>
            </a:r>
            <a:r>
              <a:rPr lang="en-US" altLang="zh-CN" baseline="0" dirty="0" smtClean="0"/>
              <a:t> information of smartphones, the </a:t>
            </a:r>
            <a:r>
              <a:rPr lang="en-US" altLang="zh-CN" dirty="0" smtClean="0"/>
              <a:t>Magnetic signal is a kind of free resources.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During the </a:t>
            </a:r>
            <a:r>
              <a:rPr lang="en-US" altLang="zh-CN" dirty="0" smtClean="0"/>
              <a:t>experiments</a:t>
            </a:r>
            <a:r>
              <a:rPr lang="en-US" altLang="zh-CN" dirty="0" smtClean="0"/>
              <a:t>,</a:t>
            </a:r>
            <a:r>
              <a:rPr lang="en-US" altLang="zh-CN" baseline="0" dirty="0" smtClean="0"/>
              <a:t> we find that </a:t>
            </a:r>
            <a:r>
              <a:rPr lang="en-US" altLang="zh-CN" dirty="0" smtClean="0"/>
              <a:t>Magnetic Intensity has big changes when persons walk through doors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The reason is</a:t>
            </a:r>
            <a:r>
              <a:rPr lang="en-US" altLang="zh-CN" baseline="0" dirty="0" smtClean="0"/>
              <a:t> that modern buildings use lot of reinforced concretes. Meanwhile, doors contain metal components, like doorknob, doorframes.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In the same time, Human …also change magnetic signals.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Hence, our goal is..</a:t>
            </a:r>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2EEEE262-F5B7-4BD6-97F9-22B65E67FCBE}" type="slidenum">
              <a:rPr lang="zh-CN" altLang="en-US" smtClean="0"/>
              <a:t>6</a:t>
            </a:fld>
            <a:endParaRPr lang="zh-CN" altLang="en-US"/>
          </a:p>
        </p:txBody>
      </p:sp>
    </p:spTree>
    <p:extLst>
      <p:ext uri="{BB962C8B-B14F-4D97-AF65-F5344CB8AC3E}">
        <p14:creationId xmlns:p14="http://schemas.microsoft.com/office/powerpoint/2010/main" val="510819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To accurately</a:t>
            </a:r>
            <a:r>
              <a:rPr lang="en-US" altLang="zh-CN" baseline="0" dirty="0" smtClean="0"/>
              <a:t> detect the sharp </a:t>
            </a:r>
            <a:r>
              <a:rPr lang="en-US" altLang="zh-CN" sz="1200" dirty="0" smtClean="0">
                <a:solidFill>
                  <a:srgbClr val="FF0000"/>
                </a:solidFill>
                <a:latin typeface="Calibri" panose="020F0502020204030204" pitchFamily="34" charset="0"/>
              </a:rPr>
              <a:t>fluctuations in magnetic signals, we faced three challenges.</a:t>
            </a:r>
            <a:r>
              <a:rPr lang="en-US" altLang="zh-CN" baseline="0" dirty="0" smtClean="0"/>
              <a:t> </a:t>
            </a:r>
          </a:p>
          <a:p>
            <a:r>
              <a:rPr lang="en-US" altLang="zh-CN" baseline="0" dirty="0" smtClean="0"/>
              <a:t>Frist one is how </a:t>
            </a:r>
            <a:r>
              <a:rPr lang="en-US" altLang="zh-CN" baseline="0" dirty="0" smtClean="0"/>
              <a:t>to </a:t>
            </a:r>
            <a:r>
              <a:rPr lang="en-US" altLang="zh-CN" dirty="0" smtClean="0"/>
              <a:t>Collect magnetic signals, which means</a:t>
            </a:r>
            <a:r>
              <a:rPr lang="en-US" altLang="zh-CN" baseline="0" dirty="0" smtClean="0"/>
              <a:t> that we need </a:t>
            </a:r>
            <a:r>
              <a:rPr lang="en-US" altLang="zh-CN" baseline="0" dirty="0" smtClean="0"/>
              <a:t>a</a:t>
            </a:r>
            <a:r>
              <a:rPr lang="en-US" altLang="zh-CN" dirty="0" smtClean="0"/>
              <a:t>ccurately </a:t>
            </a:r>
            <a:r>
              <a:rPr lang="en-US" altLang="zh-CN" dirty="0" smtClean="0"/>
              <a:t>measurements of magnetic intensities from various smartphones.</a:t>
            </a:r>
          </a:p>
          <a:p>
            <a:r>
              <a:rPr lang="en-US" altLang="zh-CN" dirty="0" smtClean="0"/>
              <a:t>Refine … means we need to Exclude</a:t>
            </a:r>
            <a:r>
              <a:rPr lang="en-US" altLang="zh-CN" baseline="0" dirty="0" smtClean="0"/>
              <a:t> noises and fake changes.</a:t>
            </a:r>
          </a:p>
          <a:p>
            <a:r>
              <a:rPr lang="en-US" altLang="zh-CN" baseline="0" dirty="0" smtClean="0"/>
              <a:t>The last one is to eliminate interruptions, like the slow changes.</a:t>
            </a:r>
            <a:endParaRPr lang="en-US" altLang="zh-CN" dirty="0" smtClean="0"/>
          </a:p>
          <a:p>
            <a:r>
              <a:rPr lang="en-US" altLang="zh-CN" dirty="0" smtClean="0"/>
              <a:t>I will say</a:t>
            </a:r>
            <a:r>
              <a:rPr lang="en-US" altLang="zh-CN" baseline="0" dirty="0" smtClean="0"/>
              <a:t> it is very difficult to estimate the changes caused by door events.</a:t>
            </a:r>
            <a:endParaRPr lang="zh-CN" altLang="en-US" dirty="0"/>
          </a:p>
        </p:txBody>
      </p:sp>
      <p:sp>
        <p:nvSpPr>
          <p:cNvPr id="4" name="灯片编号占位符 3"/>
          <p:cNvSpPr>
            <a:spLocks noGrp="1"/>
          </p:cNvSpPr>
          <p:nvPr>
            <p:ph type="sldNum" sz="quarter" idx="10"/>
          </p:nvPr>
        </p:nvSpPr>
        <p:spPr/>
        <p:txBody>
          <a:bodyPr/>
          <a:lstStyle/>
          <a:p>
            <a:fld id="{2EEEE262-F5B7-4BD6-97F9-22B65E67FCBE}" type="slidenum">
              <a:rPr lang="zh-CN" altLang="en-US" smtClean="0"/>
              <a:t>7</a:t>
            </a:fld>
            <a:endParaRPr lang="zh-CN" altLang="en-US"/>
          </a:p>
        </p:txBody>
      </p:sp>
    </p:spTree>
    <p:extLst>
      <p:ext uri="{BB962C8B-B14F-4D97-AF65-F5344CB8AC3E}">
        <p14:creationId xmlns:p14="http://schemas.microsoft.com/office/powerpoint/2010/main" val="3159654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Next,</a:t>
            </a:r>
            <a:r>
              <a:rPr lang="en-US" altLang="zh-CN" baseline="0" dirty="0" smtClean="0"/>
              <a:t> we will take look on some related work.</a:t>
            </a:r>
            <a:endParaRPr lang="zh-CN" altLang="en-US" dirty="0"/>
          </a:p>
        </p:txBody>
      </p:sp>
      <p:sp>
        <p:nvSpPr>
          <p:cNvPr id="4" name="灯片编号占位符 3"/>
          <p:cNvSpPr>
            <a:spLocks noGrp="1"/>
          </p:cNvSpPr>
          <p:nvPr>
            <p:ph type="sldNum" sz="quarter" idx="10"/>
          </p:nvPr>
        </p:nvSpPr>
        <p:spPr/>
        <p:txBody>
          <a:bodyPr/>
          <a:lstStyle/>
          <a:p>
            <a:fld id="{2EEEE262-F5B7-4BD6-97F9-22B65E67FCBE}" type="slidenum">
              <a:rPr lang="zh-CN" altLang="en-US" smtClean="0"/>
              <a:t>8</a:t>
            </a:fld>
            <a:endParaRPr lang="zh-CN" altLang="en-US"/>
          </a:p>
        </p:txBody>
      </p:sp>
    </p:spTree>
    <p:extLst>
      <p:ext uri="{BB962C8B-B14F-4D97-AF65-F5344CB8AC3E}">
        <p14:creationId xmlns:p14="http://schemas.microsoft.com/office/powerpoint/2010/main" val="3796788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Door detection has been a popular research topic in recent years. To our knowledge, </a:t>
            </a:r>
            <a:r>
              <a:rPr lang="en-US" altLang="zh-CN" dirty="0" smtClean="0"/>
              <a:t>related work </a:t>
            </a:r>
            <a:r>
              <a:rPr lang="en-US" altLang="zh-CN" dirty="0" smtClean="0"/>
              <a:t>of door detection can be roughly divided into three categories. Vision</a:t>
            </a:r>
            <a:r>
              <a:rPr lang="en-US" altLang="zh-CN" baseline="0" dirty="0" smtClean="0"/>
              <a:t> based , infrastructure based and infrastructure-free based</a:t>
            </a:r>
          </a:p>
          <a:p>
            <a:endParaRPr lang="zh-CN" altLang="en-US" dirty="0"/>
          </a:p>
        </p:txBody>
      </p:sp>
      <p:sp>
        <p:nvSpPr>
          <p:cNvPr id="4" name="灯片编号占位符 3"/>
          <p:cNvSpPr>
            <a:spLocks noGrp="1"/>
          </p:cNvSpPr>
          <p:nvPr>
            <p:ph type="sldNum" sz="quarter" idx="10"/>
          </p:nvPr>
        </p:nvSpPr>
        <p:spPr/>
        <p:txBody>
          <a:bodyPr/>
          <a:lstStyle/>
          <a:p>
            <a:fld id="{2EEEE262-F5B7-4BD6-97F9-22B65E67FCBE}" type="slidenum">
              <a:rPr lang="zh-CN" altLang="en-US" smtClean="0"/>
              <a:t>9</a:t>
            </a:fld>
            <a:endParaRPr lang="zh-CN" altLang="en-US"/>
          </a:p>
        </p:txBody>
      </p:sp>
    </p:spTree>
    <p:extLst>
      <p:ext uri="{BB962C8B-B14F-4D97-AF65-F5344CB8AC3E}">
        <p14:creationId xmlns:p14="http://schemas.microsoft.com/office/powerpoint/2010/main" val="3524605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r>
              <a:rPr lang="en-US" altLang="zh-CN" smtClean="0"/>
              <a:t>2015/9/4</a:t>
            </a:r>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6E74E9B-D8B4-4AB2-966D-7F43BBEA4B0E}" type="slidenum">
              <a:rPr lang="zh-CN" altLang="en-US" smtClean="0"/>
              <a:t>‹#›</a:t>
            </a:fld>
            <a:endParaRPr lang="zh-CN" altLang="en-US"/>
          </a:p>
        </p:txBody>
      </p:sp>
    </p:spTree>
    <p:extLst>
      <p:ext uri="{BB962C8B-B14F-4D97-AF65-F5344CB8AC3E}">
        <p14:creationId xmlns:p14="http://schemas.microsoft.com/office/powerpoint/2010/main" val="2557302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r>
              <a:rPr lang="en-US" altLang="zh-CN" smtClean="0"/>
              <a:t>2015/9/4</a:t>
            </a:r>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6E74E9B-D8B4-4AB2-966D-7F43BBEA4B0E}" type="slidenum">
              <a:rPr lang="zh-CN" altLang="en-US" smtClean="0"/>
              <a:t>‹#›</a:t>
            </a:fld>
            <a:endParaRPr lang="zh-CN" altLang="en-US"/>
          </a:p>
        </p:txBody>
      </p:sp>
    </p:spTree>
    <p:extLst>
      <p:ext uri="{BB962C8B-B14F-4D97-AF65-F5344CB8AC3E}">
        <p14:creationId xmlns:p14="http://schemas.microsoft.com/office/powerpoint/2010/main" val="171307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CN" altLang="en-US" smtClean="0"/>
              <a:t>单击此处编辑母版标题样式</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smtClean="0"/>
              <a:t>单击此处编辑母版文本样式</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r>
              <a:rPr lang="en-US" altLang="zh-CN" smtClean="0"/>
              <a:t>2015/9/4</a:t>
            </a:r>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6E74E9B-D8B4-4AB2-966D-7F43BBEA4B0E}" type="slidenum">
              <a:rPr lang="zh-CN" altLang="en-US" smtClean="0"/>
              <a:t>‹#›</a:t>
            </a:fld>
            <a:endParaRPr lang="zh-CN" alt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01529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zh-CN" altLang="en-US" smtClean="0"/>
              <a:t>单击此处编辑母版标题样式</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CN" altLang="en-US" smtClean="0"/>
              <a:t>单击此处编辑母版文本样式</a:t>
            </a:r>
          </a:p>
        </p:txBody>
      </p:sp>
      <p:sp>
        <p:nvSpPr>
          <p:cNvPr id="5" name="Date Placeholder 4"/>
          <p:cNvSpPr>
            <a:spLocks noGrp="1"/>
          </p:cNvSpPr>
          <p:nvPr>
            <p:ph type="dt" sz="half" idx="10"/>
          </p:nvPr>
        </p:nvSpPr>
        <p:spPr/>
        <p:txBody>
          <a:bodyPr/>
          <a:lstStyle/>
          <a:p>
            <a:r>
              <a:rPr lang="en-US" altLang="zh-CN" smtClean="0"/>
              <a:t>2015/9/4</a:t>
            </a:r>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6E74E9B-D8B4-4AB2-966D-7F43BBEA4B0E}" type="slidenum">
              <a:rPr lang="zh-CN" altLang="en-US" smtClean="0"/>
              <a:t>‹#›</a:t>
            </a:fld>
            <a:endParaRPr lang="zh-CN" altLang="en-US"/>
          </a:p>
        </p:txBody>
      </p:sp>
    </p:spTree>
    <p:extLst>
      <p:ext uri="{BB962C8B-B14F-4D97-AF65-F5344CB8AC3E}">
        <p14:creationId xmlns:p14="http://schemas.microsoft.com/office/powerpoint/2010/main" val="34376644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言名片">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CN" altLang="en-US" smtClean="0"/>
              <a:t>单击此处编辑母版标题样式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smtClean="0"/>
              <a:t>单击此处编辑母版文本样式</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CN" altLang="en-US" smtClean="0"/>
              <a:t>单击此处编辑母版文本样式</a:t>
            </a:r>
          </a:p>
        </p:txBody>
      </p:sp>
      <p:sp>
        <p:nvSpPr>
          <p:cNvPr id="5" name="Date Placeholder 4"/>
          <p:cNvSpPr>
            <a:spLocks noGrp="1"/>
          </p:cNvSpPr>
          <p:nvPr>
            <p:ph type="dt" sz="half" idx="10"/>
          </p:nvPr>
        </p:nvSpPr>
        <p:spPr/>
        <p:txBody>
          <a:bodyPr/>
          <a:lstStyle/>
          <a:p>
            <a:r>
              <a:rPr lang="en-US" altLang="zh-CN" smtClean="0"/>
              <a:t>2015/9/4</a:t>
            </a:r>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6E74E9B-D8B4-4AB2-966D-7F43BBEA4B0E}" type="slidenum">
              <a:rPr lang="zh-CN" altLang="en-US" smtClean="0"/>
              <a:t>‹#›</a:t>
            </a:fld>
            <a:endParaRPr lang="zh-CN" alt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978610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zh-CN" altLang="en-US" smtClean="0"/>
              <a:t>单击此处编辑母版标题样式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smtClean="0"/>
              <a:t>单击此处编辑母版文本样式</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CN" altLang="en-US" smtClean="0"/>
              <a:t>单击此处编辑母版文本样式</a:t>
            </a:r>
          </a:p>
        </p:txBody>
      </p:sp>
      <p:sp>
        <p:nvSpPr>
          <p:cNvPr id="5" name="Date Placeholder 4"/>
          <p:cNvSpPr>
            <a:spLocks noGrp="1"/>
          </p:cNvSpPr>
          <p:nvPr>
            <p:ph type="dt" sz="half" idx="10"/>
          </p:nvPr>
        </p:nvSpPr>
        <p:spPr/>
        <p:txBody>
          <a:bodyPr/>
          <a:lstStyle/>
          <a:p>
            <a:r>
              <a:rPr lang="en-US" altLang="zh-CN" smtClean="0"/>
              <a:t>2015/9/4</a:t>
            </a:r>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6E74E9B-D8B4-4AB2-966D-7F43BBEA4B0E}" type="slidenum">
              <a:rPr lang="zh-CN" altLang="en-US" smtClean="0"/>
              <a:t>‹#›</a:t>
            </a:fld>
            <a:endParaRPr lang="zh-CN" altLang="en-US"/>
          </a:p>
        </p:txBody>
      </p:sp>
    </p:spTree>
    <p:extLst>
      <p:ext uri="{BB962C8B-B14F-4D97-AF65-F5344CB8AC3E}">
        <p14:creationId xmlns:p14="http://schemas.microsoft.com/office/powerpoint/2010/main" val="3055155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ncho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r>
              <a:rPr lang="en-US" altLang="zh-CN" smtClean="0"/>
              <a:t>2015/9/4</a:t>
            </a:r>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E74E9B-D8B4-4AB2-966D-7F43BBEA4B0E}" type="slidenum">
              <a:rPr lang="zh-CN" altLang="en-US" smtClean="0"/>
              <a:t>‹#›</a:t>
            </a:fld>
            <a:endParaRPr lang="zh-CN" altLang="en-US"/>
          </a:p>
        </p:txBody>
      </p:sp>
    </p:spTree>
    <p:extLst>
      <p:ext uri="{BB962C8B-B14F-4D97-AF65-F5344CB8AC3E}">
        <p14:creationId xmlns:p14="http://schemas.microsoft.com/office/powerpoint/2010/main" val="7598515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r>
              <a:rPr lang="en-US" altLang="zh-CN" smtClean="0"/>
              <a:t>2015/9/4</a:t>
            </a:r>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E74E9B-D8B4-4AB2-966D-7F43BBEA4B0E}" type="slidenum">
              <a:rPr lang="zh-CN" altLang="en-US" smtClean="0"/>
              <a:t>‹#›</a:t>
            </a:fld>
            <a:endParaRPr lang="zh-CN" altLang="en-US"/>
          </a:p>
        </p:txBody>
      </p:sp>
    </p:spTree>
    <p:extLst>
      <p:ext uri="{BB962C8B-B14F-4D97-AF65-F5344CB8AC3E}">
        <p14:creationId xmlns:p14="http://schemas.microsoft.com/office/powerpoint/2010/main" val="40172004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r>
              <a:rPr lang="en-US" altLang="zh-CN" smtClean="0">
                <a:solidFill>
                  <a:prstClr val="black">
                    <a:tint val="75000"/>
                  </a:prstClr>
                </a:solidFill>
              </a:rPr>
              <a:t>2015/9/4</a:t>
            </a:r>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61605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r>
              <a:rPr lang="en-US" altLang="zh-CN" smtClean="0">
                <a:solidFill>
                  <a:prstClr val="black">
                    <a:tint val="75000"/>
                  </a:prstClr>
                </a:solidFill>
              </a:rPr>
              <a:t>2015/9/4</a:t>
            </a:r>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779935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r>
              <a:rPr lang="en-US" altLang="zh-CN" smtClean="0">
                <a:solidFill>
                  <a:prstClr val="black">
                    <a:tint val="75000"/>
                  </a:prstClr>
                </a:solidFill>
              </a:rPr>
              <a:t>2015/9/4</a:t>
            </a:r>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3927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r>
              <a:rPr lang="en-US" altLang="zh-CN" smtClean="0"/>
              <a:t>2015/9/4</a:t>
            </a:r>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E74E9B-D8B4-4AB2-966D-7F43BBEA4B0E}" type="slidenum">
              <a:rPr lang="zh-CN" altLang="en-US" smtClean="0"/>
              <a:t>‹#›</a:t>
            </a:fld>
            <a:endParaRPr lang="zh-CN" altLang="en-US"/>
          </a:p>
        </p:txBody>
      </p:sp>
    </p:spTree>
    <p:extLst>
      <p:ext uri="{BB962C8B-B14F-4D97-AF65-F5344CB8AC3E}">
        <p14:creationId xmlns:p14="http://schemas.microsoft.com/office/powerpoint/2010/main" val="5228952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r>
              <a:rPr lang="en-US" altLang="zh-CN" smtClean="0">
                <a:solidFill>
                  <a:prstClr val="black">
                    <a:tint val="75000"/>
                  </a:prstClr>
                </a:solidFill>
              </a:rPr>
              <a:t>2015/9/4</a:t>
            </a:r>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27695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r>
              <a:rPr lang="en-US" altLang="zh-CN" smtClean="0">
                <a:solidFill>
                  <a:prstClr val="black">
                    <a:tint val="75000"/>
                  </a:prstClr>
                </a:solidFill>
              </a:rPr>
              <a:t>2015/9/4</a:t>
            </a:r>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245624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r>
              <a:rPr lang="en-US" altLang="zh-CN" smtClean="0">
                <a:solidFill>
                  <a:prstClr val="black">
                    <a:tint val="75000"/>
                  </a:prstClr>
                </a:solidFill>
              </a:rPr>
              <a:t>2015/9/4</a:t>
            </a:r>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680382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r>
              <a:rPr lang="en-US" altLang="zh-CN" smtClean="0">
                <a:solidFill>
                  <a:prstClr val="black">
                    <a:tint val="75000"/>
                  </a:prstClr>
                </a:solidFill>
              </a:rPr>
              <a:t>2015/9/4</a:t>
            </a:r>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48191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r>
              <a:rPr lang="en-US" altLang="zh-CN" smtClean="0">
                <a:solidFill>
                  <a:prstClr val="black">
                    <a:tint val="75000"/>
                  </a:prstClr>
                </a:solidFill>
              </a:rPr>
              <a:t>2015/9/4</a:t>
            </a:r>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496432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r>
              <a:rPr lang="en-US" altLang="zh-CN" smtClean="0">
                <a:solidFill>
                  <a:prstClr val="black">
                    <a:tint val="75000"/>
                  </a:prstClr>
                </a:solidFill>
              </a:rPr>
              <a:t>2015/9/4</a:t>
            </a:r>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336403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r>
              <a:rPr lang="en-US" altLang="zh-CN" smtClean="0">
                <a:solidFill>
                  <a:prstClr val="black">
                    <a:tint val="75000"/>
                  </a:prstClr>
                </a:solidFill>
              </a:rPr>
              <a:t>2015/9/4</a:t>
            </a:r>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054271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r>
              <a:rPr lang="en-US" altLang="zh-CN" smtClean="0">
                <a:solidFill>
                  <a:prstClr val="black">
                    <a:tint val="75000"/>
                  </a:prstClr>
                </a:solidFill>
              </a:rPr>
              <a:t>2015/9/4</a:t>
            </a:r>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62262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r>
              <a:rPr lang="en-US" altLang="zh-CN" smtClean="0"/>
              <a:t>2015/9/4</a:t>
            </a:r>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6E74E9B-D8B4-4AB2-966D-7F43BBEA4B0E}" type="slidenum">
              <a:rPr lang="zh-CN" altLang="en-US" smtClean="0"/>
              <a:t>‹#›</a:t>
            </a:fld>
            <a:endParaRPr lang="zh-CN" altLang="en-US"/>
          </a:p>
        </p:txBody>
      </p:sp>
    </p:spTree>
    <p:extLst>
      <p:ext uri="{BB962C8B-B14F-4D97-AF65-F5344CB8AC3E}">
        <p14:creationId xmlns:p14="http://schemas.microsoft.com/office/powerpoint/2010/main" val="1353449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r>
              <a:rPr lang="en-US" altLang="zh-CN" smtClean="0"/>
              <a:t>2015/9/4</a:t>
            </a:r>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B6E74E9B-D8B4-4AB2-966D-7F43BBEA4B0E}" type="slidenum">
              <a:rPr lang="zh-CN" altLang="en-US" smtClean="0"/>
              <a:t>‹#›</a:t>
            </a:fld>
            <a:endParaRPr lang="zh-CN" altLang="en-US"/>
          </a:p>
        </p:txBody>
      </p:sp>
    </p:spTree>
    <p:extLst>
      <p:ext uri="{BB962C8B-B14F-4D97-AF65-F5344CB8AC3E}">
        <p14:creationId xmlns:p14="http://schemas.microsoft.com/office/powerpoint/2010/main" val="225707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r>
              <a:rPr lang="en-US" altLang="zh-CN" smtClean="0"/>
              <a:t>2015/9/4</a:t>
            </a:r>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6E74E9B-D8B4-4AB2-966D-7F43BBEA4B0E}" type="slidenum">
              <a:rPr lang="zh-CN" altLang="en-US" smtClean="0"/>
              <a:t>‹#›</a:t>
            </a:fld>
            <a:endParaRPr lang="zh-CN" altLang="en-US"/>
          </a:p>
        </p:txBody>
      </p:sp>
    </p:spTree>
    <p:extLst>
      <p:ext uri="{BB962C8B-B14F-4D97-AF65-F5344CB8AC3E}">
        <p14:creationId xmlns:p14="http://schemas.microsoft.com/office/powerpoint/2010/main" val="2922370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r>
              <a:rPr lang="en-US" altLang="zh-CN" smtClean="0"/>
              <a:t>2015/9/4</a:t>
            </a:r>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6E74E9B-D8B4-4AB2-966D-7F43BBEA4B0E}" type="slidenum">
              <a:rPr lang="zh-CN" altLang="en-US" smtClean="0"/>
              <a:t>‹#›</a:t>
            </a:fld>
            <a:endParaRPr lang="zh-CN" altLang="en-US"/>
          </a:p>
        </p:txBody>
      </p:sp>
    </p:spTree>
    <p:extLst>
      <p:ext uri="{BB962C8B-B14F-4D97-AF65-F5344CB8AC3E}">
        <p14:creationId xmlns:p14="http://schemas.microsoft.com/office/powerpoint/2010/main" val="4032982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zh-CN" smtClean="0"/>
              <a:t>2015/9/4</a:t>
            </a:r>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6E74E9B-D8B4-4AB2-966D-7F43BBEA4B0E}" type="slidenum">
              <a:rPr lang="zh-CN" altLang="en-US" smtClean="0"/>
              <a:t>‹#›</a:t>
            </a:fld>
            <a:endParaRPr lang="zh-CN" altLang="en-US"/>
          </a:p>
        </p:txBody>
      </p:sp>
    </p:spTree>
    <p:extLst>
      <p:ext uri="{BB962C8B-B14F-4D97-AF65-F5344CB8AC3E}">
        <p14:creationId xmlns:p14="http://schemas.microsoft.com/office/powerpoint/2010/main" val="4156208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r>
              <a:rPr lang="en-US" altLang="zh-CN" smtClean="0"/>
              <a:t>2015/9/4</a:t>
            </a:r>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6E74E9B-D8B4-4AB2-966D-7F43BBEA4B0E}" type="slidenum">
              <a:rPr lang="zh-CN" altLang="en-US" smtClean="0"/>
              <a:t>‹#›</a:t>
            </a:fld>
            <a:endParaRPr lang="zh-CN" altLang="en-US"/>
          </a:p>
        </p:txBody>
      </p:sp>
    </p:spTree>
    <p:extLst>
      <p:ext uri="{BB962C8B-B14F-4D97-AF65-F5344CB8AC3E}">
        <p14:creationId xmlns:p14="http://schemas.microsoft.com/office/powerpoint/2010/main" val="1710406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r>
              <a:rPr lang="en-US" altLang="zh-CN" smtClean="0"/>
              <a:t>2015/9/4</a:t>
            </a:r>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6E74E9B-D8B4-4AB2-966D-7F43BBEA4B0E}" type="slidenum">
              <a:rPr lang="zh-CN" altLang="en-US" smtClean="0"/>
              <a:t>‹#›</a:t>
            </a:fld>
            <a:endParaRPr lang="zh-CN" altLang="en-US"/>
          </a:p>
        </p:txBody>
      </p:sp>
    </p:spTree>
    <p:extLst>
      <p:ext uri="{BB962C8B-B14F-4D97-AF65-F5344CB8AC3E}">
        <p14:creationId xmlns:p14="http://schemas.microsoft.com/office/powerpoint/2010/main" val="3190673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altLang="zh-CN" smtClean="0"/>
              <a:t>2015/9/4</a:t>
            </a:r>
            <a:endParaRPr lang="zh-CN" alt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6E74E9B-D8B4-4AB2-966D-7F43BBEA4B0E}" type="slidenum">
              <a:rPr lang="zh-CN" altLang="en-US" smtClean="0"/>
              <a:t>‹#›</a:t>
            </a:fld>
            <a:endParaRPr lang="zh-CN" altLang="en-US"/>
          </a:p>
        </p:txBody>
      </p:sp>
    </p:spTree>
    <p:extLst>
      <p:ext uri="{BB962C8B-B14F-4D97-AF65-F5344CB8AC3E}">
        <p14:creationId xmlns:p14="http://schemas.microsoft.com/office/powerpoint/2010/main" val="2420888582"/>
      </p:ext>
    </p:extLst>
  </p:cSld>
  <p:clrMap bg1="lt1" tx1="dk1" bg2="lt2" tx2="dk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 id="2147483996" r:id="rId7"/>
    <p:sldLayoutId id="2147483997" r:id="rId8"/>
    <p:sldLayoutId id="2147483998" r:id="rId9"/>
    <p:sldLayoutId id="2147483999" r:id="rId10"/>
    <p:sldLayoutId id="2147484000" r:id="rId11"/>
    <p:sldLayoutId id="2147484001" r:id="rId12"/>
    <p:sldLayoutId id="2147484002" r:id="rId13"/>
    <p:sldLayoutId id="2147484003" r:id="rId14"/>
    <p:sldLayoutId id="2147484004" r:id="rId15"/>
    <p:sldLayoutId id="2147484005"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zh-CN" smtClean="0">
                <a:solidFill>
                  <a:prstClr val="black">
                    <a:tint val="75000"/>
                  </a:prstClr>
                </a:solidFill>
              </a:rPr>
              <a:t>2015/9/4</a:t>
            </a:r>
            <a:endParaRPr lang="zh-CN" altLang="en-US">
              <a:solidFill>
                <a:prstClr val="black">
                  <a:tint val="75000"/>
                </a:prstClr>
              </a:solidFill>
            </a:endParaRPr>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69920168"/>
      </p:ext>
    </p:extLst>
  </p:cSld>
  <p:clrMap bg1="lt1" tx1="dk1" bg2="lt2" tx2="dk2" accent1="accent1" accent2="accent2" accent3="accent3" accent4="accent4" accent5="accent5" accent6="accent6" hlink="hlink" folHlink="folHlink"/>
  <p:sldLayoutIdLst>
    <p:sldLayoutId id="2147484007" r:id="rId1"/>
    <p:sldLayoutId id="2147484008" r:id="rId2"/>
    <p:sldLayoutId id="2147484009" r:id="rId3"/>
    <p:sldLayoutId id="2147484010" r:id="rId4"/>
    <p:sldLayoutId id="2147484011" r:id="rId5"/>
    <p:sldLayoutId id="2147484012" r:id="rId6"/>
    <p:sldLayoutId id="2147484013" r:id="rId7"/>
    <p:sldLayoutId id="2147484014" r:id="rId8"/>
    <p:sldLayoutId id="2147484015" r:id="rId9"/>
    <p:sldLayoutId id="2147484016" r:id="rId10"/>
    <p:sldLayoutId id="214748401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gi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4.jpg"/><Relationship Id="rId5" Type="http://schemas.openxmlformats.org/officeDocument/2006/relationships/image" Target="../media/image43.png"/><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2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2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25.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png"/><Relationship Id="rId7" Type="http://schemas.openxmlformats.org/officeDocument/2006/relationships/image" Target="../media/image11.jpg"/><Relationship Id="rId12"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jpg"/><Relationship Id="rId5" Type="http://schemas.openxmlformats.org/officeDocument/2006/relationships/image" Target="../media/image9.jpe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jpg"/></Relationships>
</file>

<file path=ppt/slides/_rels/slide3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0.jpg"/><Relationship Id="rId11" Type="http://schemas.openxmlformats.org/officeDocument/2006/relationships/image" Target="../media/image25.jp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jpg"/><Relationship Id="rId7"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9.gif"/><Relationship Id="rId5" Type="http://schemas.openxmlformats.org/officeDocument/2006/relationships/image" Target="../media/image28.jpg"/><Relationship Id="rId4" Type="http://schemas.openxmlformats.org/officeDocument/2006/relationships/image" Target="../media/image27.jpeg"/><Relationship Id="rId9" Type="http://schemas.openxmlformats.org/officeDocument/2006/relationships/image" Target="../media/image32.png"/></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783769" y="758306"/>
            <a:ext cx="11408231" cy="2262781"/>
          </a:xfrm>
        </p:spPr>
        <p:txBody>
          <a:bodyPr>
            <a:normAutofit/>
          </a:bodyPr>
          <a:lstStyle/>
          <a:p>
            <a:r>
              <a:rPr lang="en-US" altLang="zh-CN" sz="4000" dirty="0" smtClean="0"/>
              <a:t>LMDD</a:t>
            </a:r>
            <a:r>
              <a:rPr lang="zh-CN" altLang="en-US" sz="4000" dirty="0" smtClean="0"/>
              <a:t>：</a:t>
            </a:r>
            <a:r>
              <a:rPr lang="en-US" altLang="zh-CN" sz="4000" b="1" dirty="0">
                <a:solidFill>
                  <a:srgbClr val="0070C0"/>
                </a:solidFill>
              </a:rPr>
              <a:t>L</a:t>
            </a:r>
            <a:r>
              <a:rPr lang="en-US" altLang="zh-CN" sz="4000" dirty="0">
                <a:solidFill>
                  <a:schemeClr val="tx1"/>
                </a:solidFill>
              </a:rPr>
              <a:t>ight-weight </a:t>
            </a:r>
            <a:r>
              <a:rPr lang="en-US" altLang="zh-CN" sz="4000" b="1" dirty="0">
                <a:solidFill>
                  <a:srgbClr val="0070C0"/>
                </a:solidFill>
              </a:rPr>
              <a:t>M</a:t>
            </a:r>
            <a:r>
              <a:rPr lang="en-US" altLang="zh-CN" sz="4000" dirty="0">
                <a:solidFill>
                  <a:schemeClr val="tx1"/>
                </a:solidFill>
              </a:rPr>
              <a:t>agnetic-based </a:t>
            </a:r>
            <a:r>
              <a:rPr lang="en-US" altLang="zh-CN" sz="4000" b="1" dirty="0" smtClean="0">
                <a:solidFill>
                  <a:srgbClr val="0070C0"/>
                </a:solidFill>
              </a:rPr>
              <a:t>D</a:t>
            </a:r>
            <a:r>
              <a:rPr lang="en-US" altLang="zh-CN" sz="4000" dirty="0" smtClean="0">
                <a:solidFill>
                  <a:schemeClr val="tx1"/>
                </a:solidFill>
              </a:rPr>
              <a:t>oor </a:t>
            </a:r>
            <a:r>
              <a:rPr lang="en-US" altLang="zh-CN" sz="4000" b="1" dirty="0" smtClean="0">
                <a:solidFill>
                  <a:srgbClr val="0070C0"/>
                </a:solidFill>
              </a:rPr>
              <a:t>D</a:t>
            </a:r>
            <a:r>
              <a:rPr lang="en-US" altLang="zh-CN" sz="4000" dirty="0" smtClean="0">
                <a:solidFill>
                  <a:schemeClr val="tx1"/>
                </a:solidFill>
              </a:rPr>
              <a:t>etection </a:t>
            </a:r>
            <a:r>
              <a:rPr lang="en-US" altLang="zh-CN" sz="4000" dirty="0"/>
              <a:t>with Your Smartphone</a:t>
            </a:r>
            <a:endParaRPr lang="zh-CN" altLang="en-US" sz="4000" dirty="0"/>
          </a:p>
        </p:txBody>
      </p:sp>
      <p:grpSp>
        <p:nvGrpSpPr>
          <p:cNvPr id="5" name="组合 4"/>
          <p:cNvGrpSpPr/>
          <p:nvPr/>
        </p:nvGrpSpPr>
        <p:grpSpPr>
          <a:xfrm>
            <a:off x="2617234" y="3267887"/>
            <a:ext cx="8367258" cy="1708196"/>
            <a:chOff x="2594656" y="3335621"/>
            <a:chExt cx="8367258" cy="1708196"/>
          </a:xfrm>
        </p:grpSpPr>
        <p:sp>
          <p:nvSpPr>
            <p:cNvPr id="7" name="文本框 6"/>
            <p:cNvSpPr txBox="1"/>
            <p:nvPr/>
          </p:nvSpPr>
          <p:spPr>
            <a:xfrm>
              <a:off x="2797629" y="3576554"/>
              <a:ext cx="1796142" cy="794657"/>
            </a:xfrm>
            <a:prstGeom prst="rect">
              <a:avLst/>
            </a:prstGeom>
            <a:noFill/>
          </p:spPr>
          <p:txBody>
            <a:bodyPr wrap="square" rtlCol="0">
              <a:spAutoFit/>
            </a:bodyPr>
            <a:lstStyle/>
            <a:p>
              <a:endParaRPr lang="zh-CN" altLang="en-US" dirty="0"/>
            </a:p>
          </p:txBody>
        </p:sp>
        <p:sp>
          <p:nvSpPr>
            <p:cNvPr id="8" name="文本框 7"/>
            <p:cNvSpPr txBox="1"/>
            <p:nvPr/>
          </p:nvSpPr>
          <p:spPr>
            <a:xfrm>
              <a:off x="2594656" y="3587440"/>
              <a:ext cx="2340428" cy="646331"/>
            </a:xfrm>
            <a:prstGeom prst="rect">
              <a:avLst/>
            </a:prstGeom>
            <a:noFill/>
          </p:spPr>
          <p:txBody>
            <a:bodyPr wrap="square" rtlCol="0">
              <a:spAutoFit/>
            </a:bodyPr>
            <a:lstStyle/>
            <a:p>
              <a:r>
                <a:rPr lang="en-US" altLang="zh-CN" b="1" dirty="0" err="1"/>
                <a:t>Yiyang</a:t>
              </a:r>
              <a:r>
                <a:rPr lang="en-US" altLang="zh-CN" b="1" dirty="0"/>
                <a:t> </a:t>
              </a:r>
              <a:r>
                <a:rPr lang="en-US" altLang="zh-CN" b="1" dirty="0" smtClean="0"/>
                <a:t>Zhao</a:t>
              </a:r>
            </a:p>
            <a:p>
              <a:r>
                <a:rPr lang="en-US" altLang="zh-CN" dirty="0"/>
                <a:t>Tsinghua University</a:t>
              </a:r>
              <a:endParaRPr lang="zh-CN" altLang="en-US" dirty="0"/>
            </a:p>
          </p:txBody>
        </p:sp>
        <p:pic>
          <p:nvPicPr>
            <p:cNvPr id="9" name="图片 8"/>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15836" y="3335621"/>
              <a:ext cx="677935" cy="675981"/>
            </a:xfrm>
            <a:prstGeom prst="rect">
              <a:avLst/>
            </a:prstGeom>
          </p:spPr>
        </p:pic>
        <p:sp>
          <p:nvSpPr>
            <p:cNvPr id="10" name="文本框 9"/>
            <p:cNvSpPr txBox="1"/>
            <p:nvPr/>
          </p:nvSpPr>
          <p:spPr>
            <a:xfrm>
              <a:off x="4935084" y="3576554"/>
              <a:ext cx="2641373" cy="646331"/>
            </a:xfrm>
            <a:prstGeom prst="rect">
              <a:avLst/>
            </a:prstGeom>
            <a:noFill/>
          </p:spPr>
          <p:txBody>
            <a:bodyPr wrap="square" rtlCol="0">
              <a:spAutoFit/>
            </a:bodyPr>
            <a:lstStyle/>
            <a:p>
              <a:r>
                <a:rPr lang="en-US" altLang="zh-CN" b="1" dirty="0"/>
                <a:t>Chen </a:t>
              </a:r>
              <a:r>
                <a:rPr lang="en-US" altLang="zh-CN" b="1" dirty="0" smtClean="0"/>
                <a:t>Qian</a:t>
              </a:r>
            </a:p>
            <a:p>
              <a:r>
                <a:rPr lang="en-US" altLang="zh-CN" dirty="0" smtClean="0"/>
                <a:t>University </a:t>
              </a:r>
              <a:r>
                <a:rPr lang="en-US" altLang="zh-CN" dirty="0"/>
                <a:t>of Kentucky</a:t>
              </a:r>
              <a:endParaRPr lang="zh-CN" altLang="en-US" dirty="0"/>
            </a:p>
          </p:txBody>
        </p:sp>
        <p:sp>
          <p:nvSpPr>
            <p:cNvPr id="11" name="文本框 10"/>
            <p:cNvSpPr txBox="1"/>
            <p:nvPr/>
          </p:nvSpPr>
          <p:spPr>
            <a:xfrm>
              <a:off x="7471455" y="3587439"/>
              <a:ext cx="3490459" cy="646331"/>
            </a:xfrm>
            <a:prstGeom prst="rect">
              <a:avLst/>
            </a:prstGeom>
            <a:noFill/>
          </p:spPr>
          <p:txBody>
            <a:bodyPr wrap="square" rtlCol="0">
              <a:spAutoFit/>
            </a:bodyPr>
            <a:lstStyle/>
            <a:p>
              <a:r>
                <a:rPr lang="en-US" altLang="zh-CN" b="1" dirty="0" err="1"/>
                <a:t>Liangyi</a:t>
              </a:r>
              <a:r>
                <a:rPr lang="en-US" altLang="zh-CN" b="1" dirty="0"/>
                <a:t> </a:t>
              </a:r>
              <a:r>
                <a:rPr lang="en-US" altLang="zh-CN" b="1" dirty="0" smtClean="0"/>
                <a:t>Gong</a:t>
              </a:r>
            </a:p>
            <a:p>
              <a:r>
                <a:rPr lang="en-US" altLang="zh-CN" dirty="0" smtClean="0"/>
                <a:t>Harbin </a:t>
              </a:r>
              <a:r>
                <a:rPr lang="en-US" altLang="zh-CN" dirty="0"/>
                <a:t>Engineering University</a:t>
              </a:r>
              <a:endParaRPr lang="zh-CN" altLang="en-US" dirty="0"/>
            </a:p>
          </p:txBody>
        </p:sp>
        <p:sp>
          <p:nvSpPr>
            <p:cNvPr id="12" name="文本框 11"/>
            <p:cNvSpPr txBox="1"/>
            <p:nvPr/>
          </p:nvSpPr>
          <p:spPr>
            <a:xfrm>
              <a:off x="3423557" y="4382097"/>
              <a:ext cx="2340428" cy="661720"/>
            </a:xfrm>
            <a:prstGeom prst="rect">
              <a:avLst/>
            </a:prstGeom>
            <a:noFill/>
          </p:spPr>
          <p:txBody>
            <a:bodyPr wrap="square" rtlCol="0">
              <a:spAutoFit/>
            </a:bodyPr>
            <a:lstStyle/>
            <a:p>
              <a:r>
                <a:rPr lang="en-US" altLang="zh-CN" b="1" dirty="0" err="1"/>
                <a:t>Zhenhua</a:t>
              </a:r>
              <a:r>
                <a:rPr lang="en-US" altLang="zh-CN" b="1" dirty="0"/>
                <a:t> Li </a:t>
              </a:r>
              <a:r>
                <a:rPr lang="en-US" altLang="zh-CN" dirty="0" smtClean="0"/>
                <a:t>Tsinghua </a:t>
              </a:r>
              <a:r>
                <a:rPr lang="en-US" altLang="zh-CN" dirty="0"/>
                <a:t>University</a:t>
              </a:r>
              <a:endParaRPr lang="zh-CN" altLang="en-US" dirty="0"/>
            </a:p>
          </p:txBody>
        </p:sp>
        <p:sp>
          <p:nvSpPr>
            <p:cNvPr id="13" name="文本框 12"/>
            <p:cNvSpPr txBox="1"/>
            <p:nvPr/>
          </p:nvSpPr>
          <p:spPr>
            <a:xfrm>
              <a:off x="6176056" y="4348005"/>
              <a:ext cx="2340428" cy="661720"/>
            </a:xfrm>
            <a:prstGeom prst="rect">
              <a:avLst/>
            </a:prstGeom>
            <a:noFill/>
          </p:spPr>
          <p:txBody>
            <a:bodyPr wrap="square" rtlCol="0">
              <a:spAutoFit/>
            </a:bodyPr>
            <a:lstStyle/>
            <a:p>
              <a:r>
                <a:rPr lang="en-US" altLang="zh-CN" b="1" dirty="0" err="1"/>
                <a:t>Yunhao</a:t>
              </a:r>
              <a:r>
                <a:rPr lang="en-US" altLang="zh-CN" b="1" dirty="0"/>
                <a:t> Liu</a:t>
              </a:r>
            </a:p>
            <a:p>
              <a:r>
                <a:rPr lang="en-US" altLang="zh-CN" dirty="0" smtClean="0"/>
                <a:t>Tsinghua </a:t>
              </a:r>
              <a:r>
                <a:rPr lang="en-US" altLang="zh-CN" dirty="0"/>
                <a:t>University</a:t>
              </a:r>
              <a:endParaRPr lang="zh-CN" altLang="en-US" dirty="0"/>
            </a:p>
          </p:txBody>
        </p:sp>
      </p:grpSp>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9212" y="6048091"/>
            <a:ext cx="2026873" cy="626868"/>
          </a:xfrm>
          <a:prstGeom prst="rect">
            <a:avLst/>
          </a:prstGeom>
        </p:spPr>
      </p:pic>
      <p:pic>
        <p:nvPicPr>
          <p:cNvPr id="17" name="图片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91479" y="6125610"/>
            <a:ext cx="2055826" cy="471829"/>
          </a:xfrm>
          <a:prstGeom prst="rect">
            <a:avLst/>
          </a:prstGeom>
        </p:spPr>
      </p:pic>
      <p:pic>
        <p:nvPicPr>
          <p:cNvPr id="18" name="图片 17"/>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95455" y="5972671"/>
            <a:ext cx="791345" cy="782312"/>
          </a:xfrm>
          <a:prstGeom prst="rect">
            <a:avLst/>
          </a:prstGeom>
        </p:spPr>
      </p:pic>
      <p:pic>
        <p:nvPicPr>
          <p:cNvPr id="19" name="图片 18"/>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832986" y="6069863"/>
            <a:ext cx="2000656" cy="660283"/>
          </a:xfrm>
          <a:prstGeom prst="rect">
            <a:avLst/>
          </a:prstGeom>
        </p:spPr>
      </p:pic>
      <p:grpSp>
        <p:nvGrpSpPr>
          <p:cNvPr id="23" name="组合 22"/>
          <p:cNvGrpSpPr/>
          <p:nvPr/>
        </p:nvGrpSpPr>
        <p:grpSpPr>
          <a:xfrm>
            <a:off x="5291479" y="543320"/>
            <a:ext cx="6388894" cy="762535"/>
            <a:chOff x="2646249" y="184093"/>
            <a:chExt cx="6186737" cy="762535"/>
          </a:xfrm>
        </p:grpSpPr>
        <p:sp>
          <p:nvSpPr>
            <p:cNvPr id="20" name="文本框 19"/>
            <p:cNvSpPr txBox="1"/>
            <p:nvPr/>
          </p:nvSpPr>
          <p:spPr>
            <a:xfrm>
              <a:off x="4674643" y="315685"/>
              <a:ext cx="4158343" cy="523220"/>
            </a:xfrm>
            <a:prstGeom prst="rect">
              <a:avLst/>
            </a:prstGeom>
            <a:noFill/>
          </p:spPr>
          <p:txBody>
            <a:bodyPr wrap="square" rtlCol="0">
              <a:spAutoFit/>
            </a:bodyPr>
            <a:lstStyle/>
            <a:p>
              <a:r>
                <a:rPr lang="en-US" altLang="zh-CN" sz="2800" b="1" dirty="0" smtClean="0">
                  <a:ln w="9525">
                    <a:solidFill>
                      <a:schemeClr val="bg1"/>
                    </a:solidFill>
                    <a:prstDash val="solid"/>
                  </a:ln>
                  <a:solidFill>
                    <a:srgbClr val="FF6600"/>
                  </a:solidFill>
                  <a:effectLst>
                    <a:outerShdw blurRad="12700" dist="38100" dir="2700000" algn="tl" rotWithShape="0">
                      <a:schemeClr val="accent5">
                        <a:lumMod val="60000"/>
                        <a:lumOff val="40000"/>
                      </a:schemeClr>
                    </a:outerShdw>
                  </a:effectLst>
                </a:rPr>
                <a:t>ICPP 2015, Beijing</a:t>
              </a:r>
              <a:endParaRPr lang="zh-CN" altLang="en-US" sz="2800" b="1" dirty="0">
                <a:ln w="9525">
                  <a:solidFill>
                    <a:schemeClr val="bg1"/>
                  </a:solidFill>
                  <a:prstDash val="solid"/>
                </a:ln>
                <a:solidFill>
                  <a:srgbClr val="FF6600"/>
                </a:solidFill>
                <a:effectLst>
                  <a:outerShdw blurRad="12700" dist="38100" dir="2700000" algn="tl" rotWithShape="0">
                    <a:schemeClr val="accent5">
                      <a:lumMod val="60000"/>
                      <a:lumOff val="40000"/>
                    </a:schemeClr>
                  </a:outerShdw>
                </a:effectLst>
              </a:endParaRPr>
            </a:p>
          </p:txBody>
        </p:sp>
        <p:pic>
          <p:nvPicPr>
            <p:cNvPr id="22" name="图片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46249" y="184093"/>
              <a:ext cx="1874182" cy="762535"/>
            </a:xfrm>
            <a:prstGeom prst="rect">
              <a:avLst/>
            </a:prstGeom>
          </p:spPr>
        </p:pic>
      </p:grpSp>
      <p:sp>
        <p:nvSpPr>
          <p:cNvPr id="3" name="矩形 2"/>
          <p:cNvSpPr/>
          <p:nvPr/>
        </p:nvSpPr>
        <p:spPr>
          <a:xfrm>
            <a:off x="4532663" y="5258459"/>
            <a:ext cx="3669924" cy="584775"/>
          </a:xfrm>
          <a:prstGeom prst="rect">
            <a:avLst/>
          </a:prstGeom>
        </p:spPr>
        <p:txBody>
          <a:bodyPr wrap="square">
            <a:spAutoFit/>
          </a:bodyPr>
          <a:lstStyle/>
          <a:p>
            <a:pPr algn="ctr"/>
            <a:r>
              <a:rPr lang="en-US" altLang="zh-CN" sz="1600" dirty="0" smtClean="0">
                <a:solidFill>
                  <a:schemeClr val="accent3">
                    <a:lumMod val="50000"/>
                  </a:schemeClr>
                </a:solidFill>
                <a:latin typeface="微软雅黑" pitchFamily="34" charset="-122"/>
                <a:ea typeface="微软雅黑" pitchFamily="34" charset="-122"/>
              </a:rPr>
              <a:t>yiyangzhao@tsinghua.edu.cn</a:t>
            </a:r>
            <a:endParaRPr lang="en-US" altLang="zh-CN" sz="1600" dirty="0">
              <a:solidFill>
                <a:schemeClr val="accent3">
                  <a:lumMod val="50000"/>
                </a:schemeClr>
              </a:solidFill>
              <a:latin typeface="微软雅黑" pitchFamily="34" charset="-122"/>
              <a:ea typeface="微软雅黑" pitchFamily="34" charset="-122"/>
            </a:endParaRPr>
          </a:p>
          <a:p>
            <a:pPr algn="ctr"/>
            <a:r>
              <a:rPr lang="en-US" altLang="zh-CN" sz="1600" dirty="0" smtClean="0">
                <a:solidFill>
                  <a:schemeClr val="accent3">
                    <a:lumMod val="50000"/>
                  </a:schemeClr>
                </a:solidFill>
                <a:latin typeface="微软雅黑" pitchFamily="34" charset="-122"/>
                <a:ea typeface="微软雅黑" pitchFamily="34" charset="-122"/>
              </a:rPr>
              <a:t>Sep. 4</a:t>
            </a:r>
            <a:r>
              <a:rPr lang="en-US" altLang="zh-CN" sz="1600" baseline="30000" dirty="0" smtClean="0">
                <a:solidFill>
                  <a:schemeClr val="accent3">
                    <a:lumMod val="50000"/>
                  </a:schemeClr>
                </a:solidFill>
                <a:latin typeface="微软雅黑" pitchFamily="34" charset="-122"/>
                <a:ea typeface="微软雅黑" pitchFamily="34" charset="-122"/>
              </a:rPr>
              <a:t>th</a:t>
            </a:r>
            <a:r>
              <a:rPr lang="en-US" altLang="zh-CN" sz="1600" dirty="0" smtClean="0">
                <a:solidFill>
                  <a:schemeClr val="accent3">
                    <a:lumMod val="50000"/>
                  </a:schemeClr>
                </a:solidFill>
                <a:latin typeface="微软雅黑" pitchFamily="34" charset="-122"/>
                <a:ea typeface="微软雅黑" pitchFamily="34" charset="-122"/>
              </a:rPr>
              <a:t>, 2015</a:t>
            </a:r>
            <a:endParaRPr lang="en-US" altLang="zh-CN" sz="1600" dirty="0">
              <a:solidFill>
                <a:schemeClr val="accent3">
                  <a:lumMod val="50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5965102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987135" y="580325"/>
            <a:ext cx="8911687" cy="1280890"/>
          </a:xfrm>
        </p:spPr>
        <p:txBody>
          <a:bodyPr>
            <a:normAutofit/>
          </a:bodyPr>
          <a:lstStyle/>
          <a:p>
            <a:r>
              <a:rPr lang="en-US" altLang="zh-CN" dirty="0">
                <a:solidFill>
                  <a:srgbClr val="CC0000"/>
                </a:solidFill>
                <a:latin typeface="Calibri" panose="020F0502020204030204" pitchFamily="34" charset="0"/>
              </a:rPr>
              <a:t>Pros and Cons of V</a:t>
            </a:r>
            <a:r>
              <a:rPr lang="en-US" altLang="zh-CN" dirty="0" smtClean="0">
                <a:solidFill>
                  <a:srgbClr val="CC0000"/>
                </a:solidFill>
                <a:latin typeface="Calibri" panose="020F0502020204030204" pitchFamily="34" charset="0"/>
              </a:rPr>
              <a:t>ision Based Methods</a:t>
            </a:r>
            <a:endParaRPr lang="zh-CN" altLang="en-US" dirty="0">
              <a:solidFill>
                <a:srgbClr val="CC0000"/>
              </a:solidFill>
              <a:latin typeface="Calibri" panose="020F0502020204030204" pitchFamily="34" charset="0"/>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7333" y="1861215"/>
            <a:ext cx="6601933" cy="1835065"/>
          </a:xfrm>
          <a:prstGeom prst="rect">
            <a:avLst/>
          </a:prstGeom>
        </p:spPr>
      </p:pic>
      <p:sp>
        <p:nvSpPr>
          <p:cNvPr id="6" name="文本框 5"/>
          <p:cNvSpPr txBox="1"/>
          <p:nvPr/>
        </p:nvSpPr>
        <p:spPr>
          <a:xfrm>
            <a:off x="1727448" y="1861215"/>
            <a:ext cx="3758952" cy="1661993"/>
          </a:xfrm>
          <a:prstGeom prst="rect">
            <a:avLst/>
          </a:prstGeom>
          <a:noFill/>
        </p:spPr>
        <p:txBody>
          <a:bodyPr wrap="square" rtlCol="0">
            <a:spAutoFit/>
          </a:bodyPr>
          <a:lstStyle/>
          <a:p>
            <a:r>
              <a:rPr lang="en-US" altLang="zh-CN" sz="2400" dirty="0">
                <a:latin typeface="Calibri" panose="020F0502020204030204" pitchFamily="34" charset="0"/>
              </a:rPr>
              <a:t>Vision </a:t>
            </a:r>
            <a:r>
              <a:rPr lang="en-US" altLang="zh-CN" sz="2400" dirty="0" smtClean="0">
                <a:latin typeface="Calibri" panose="020F0502020204030204" pitchFamily="34" charset="0"/>
              </a:rPr>
              <a:t>based</a:t>
            </a:r>
            <a:endParaRPr lang="en-US" altLang="zh-CN" sz="2400" dirty="0">
              <a:latin typeface="Calibri" panose="020F0502020204030204" pitchFamily="34" charset="0"/>
            </a:endParaRPr>
          </a:p>
          <a:p>
            <a:r>
              <a:rPr lang="en-US" altLang="zh-CN" sz="2000" dirty="0">
                <a:solidFill>
                  <a:srgbClr val="00B0F0"/>
                </a:solidFill>
              </a:rPr>
              <a:t>Intuitive</a:t>
            </a:r>
          </a:p>
          <a:p>
            <a:r>
              <a:rPr lang="en-US" altLang="zh-CN" sz="2000" dirty="0">
                <a:solidFill>
                  <a:srgbClr val="FF0000"/>
                </a:solidFill>
              </a:rPr>
              <a:t>High computational </a:t>
            </a:r>
            <a:r>
              <a:rPr lang="en-US" altLang="zh-CN" sz="2000" dirty="0" smtClean="0">
                <a:solidFill>
                  <a:srgbClr val="FF0000"/>
                </a:solidFill>
              </a:rPr>
              <a:t>cost</a:t>
            </a:r>
          </a:p>
          <a:p>
            <a:r>
              <a:rPr lang="en-US" altLang="zh-CN" sz="2000" dirty="0" smtClean="0">
                <a:solidFill>
                  <a:srgbClr val="FF0000"/>
                </a:solidFill>
              </a:rPr>
              <a:t>Failure in dark environment</a:t>
            </a:r>
            <a:endParaRPr lang="en-US" altLang="zh-CN" sz="2000" dirty="0">
              <a:solidFill>
                <a:srgbClr val="FF0000"/>
              </a:solidFill>
            </a:endParaRPr>
          </a:p>
          <a:p>
            <a:endParaRPr lang="zh-CN" altLang="en-US" dirty="0"/>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8438" y="4248807"/>
            <a:ext cx="4179203" cy="2028368"/>
          </a:xfrm>
          <a:prstGeom prst="rect">
            <a:avLst/>
          </a:prstGeom>
        </p:spPr>
      </p:pic>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41241" y="3985772"/>
            <a:ext cx="3526092" cy="2291403"/>
          </a:xfrm>
          <a:prstGeom prst="rect">
            <a:avLst/>
          </a:prstGeom>
        </p:spPr>
      </p:pic>
      <p:sp>
        <p:nvSpPr>
          <p:cNvPr id="11" name="文本框 10"/>
          <p:cNvSpPr txBox="1"/>
          <p:nvPr/>
        </p:nvSpPr>
        <p:spPr>
          <a:xfrm>
            <a:off x="7629642" y="3696280"/>
            <a:ext cx="2091302" cy="461665"/>
          </a:xfrm>
          <a:prstGeom prst="rect">
            <a:avLst/>
          </a:prstGeom>
          <a:noFill/>
        </p:spPr>
        <p:txBody>
          <a:bodyPr wrap="square" rtlCol="0">
            <a:spAutoFit/>
          </a:bodyPr>
          <a:lstStyle/>
          <a:p>
            <a:r>
              <a:rPr lang="en-US" altLang="zh-CN" sz="2400" dirty="0" smtClean="0">
                <a:latin typeface="Calibri" panose="020F0502020204030204" pitchFamily="34" charset="0"/>
              </a:rPr>
              <a:t>Door frames</a:t>
            </a:r>
            <a:endParaRPr lang="en-US" altLang="zh-CN" sz="2400" dirty="0">
              <a:latin typeface="Calibri" panose="020F0502020204030204" pitchFamily="34" charset="0"/>
            </a:endParaRPr>
          </a:p>
        </p:txBody>
      </p:sp>
      <p:sp>
        <p:nvSpPr>
          <p:cNvPr id="12" name="文本框 11"/>
          <p:cNvSpPr txBox="1"/>
          <p:nvPr/>
        </p:nvSpPr>
        <p:spPr>
          <a:xfrm>
            <a:off x="2249776" y="6396335"/>
            <a:ext cx="2441964" cy="461665"/>
          </a:xfrm>
          <a:prstGeom prst="rect">
            <a:avLst/>
          </a:prstGeom>
          <a:noFill/>
        </p:spPr>
        <p:txBody>
          <a:bodyPr wrap="square" rtlCol="0">
            <a:spAutoFit/>
          </a:bodyPr>
          <a:lstStyle/>
          <a:p>
            <a:r>
              <a:rPr lang="en-US" altLang="zh-CN" sz="2400" dirty="0" smtClean="0">
                <a:latin typeface="Calibri" panose="020F0502020204030204" pitchFamily="34" charset="0"/>
              </a:rPr>
              <a:t>Door 3D models</a:t>
            </a:r>
            <a:endParaRPr lang="en-US" altLang="zh-CN" sz="2400" dirty="0">
              <a:latin typeface="Calibri" panose="020F0502020204030204" pitchFamily="34" charset="0"/>
            </a:endParaRPr>
          </a:p>
        </p:txBody>
      </p:sp>
      <p:sp>
        <p:nvSpPr>
          <p:cNvPr id="13" name="文本框 12"/>
          <p:cNvSpPr txBox="1"/>
          <p:nvPr/>
        </p:nvSpPr>
        <p:spPr>
          <a:xfrm>
            <a:off x="7172441" y="6277175"/>
            <a:ext cx="2975267" cy="461665"/>
          </a:xfrm>
          <a:prstGeom prst="rect">
            <a:avLst/>
          </a:prstGeom>
          <a:noFill/>
        </p:spPr>
        <p:txBody>
          <a:bodyPr wrap="square" rtlCol="0">
            <a:spAutoFit/>
          </a:bodyPr>
          <a:lstStyle/>
          <a:p>
            <a:r>
              <a:rPr lang="en-US" altLang="zh-CN" sz="2400" dirty="0" smtClean="0">
                <a:latin typeface="Calibri" panose="020F0502020204030204" pitchFamily="34" charset="0"/>
              </a:rPr>
              <a:t>Door handles &amp; knobs</a:t>
            </a:r>
            <a:endParaRPr lang="en-US" altLang="zh-CN" sz="2400" dirty="0">
              <a:latin typeface="Calibri" panose="020F0502020204030204" pitchFamily="34" charset="0"/>
            </a:endParaRPr>
          </a:p>
        </p:txBody>
      </p:sp>
      <p:sp>
        <p:nvSpPr>
          <p:cNvPr id="7" name="灯片编号占位符 6"/>
          <p:cNvSpPr>
            <a:spLocks noGrp="1"/>
          </p:cNvSpPr>
          <p:nvPr>
            <p:ph type="sldNum" sz="quarter" idx="12"/>
          </p:nvPr>
        </p:nvSpPr>
        <p:spPr>
          <a:xfrm>
            <a:off x="11228979" y="6325444"/>
            <a:ext cx="779767" cy="365125"/>
          </a:xfrm>
        </p:spPr>
        <p:txBody>
          <a:bodyPr/>
          <a:lstStyle/>
          <a:p>
            <a:fld id="{B6E74E9B-D8B4-4AB2-966D-7F43BBEA4B0E}" type="slidenum">
              <a:rPr lang="zh-CN" altLang="en-US" smtClean="0">
                <a:solidFill>
                  <a:schemeClr val="tx1"/>
                </a:solidFill>
              </a:rPr>
              <a:t>10</a:t>
            </a:fld>
            <a:endParaRPr lang="zh-CN" altLang="en-US" dirty="0">
              <a:solidFill>
                <a:schemeClr val="tx1"/>
              </a:solidFill>
            </a:endParaRPr>
          </a:p>
        </p:txBody>
      </p:sp>
    </p:spTree>
    <p:extLst>
      <p:ext uri="{BB962C8B-B14F-4D97-AF65-F5344CB8AC3E}">
        <p14:creationId xmlns:p14="http://schemas.microsoft.com/office/powerpoint/2010/main" val="30278266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17789" y="624110"/>
            <a:ext cx="9212213" cy="1280890"/>
          </a:xfrm>
        </p:spPr>
        <p:txBody>
          <a:bodyPr/>
          <a:lstStyle/>
          <a:p>
            <a:r>
              <a:rPr lang="en-US" altLang="zh-CN" dirty="0">
                <a:solidFill>
                  <a:srgbClr val="CC0000"/>
                </a:solidFill>
                <a:latin typeface="Calibri" panose="020F0502020204030204" pitchFamily="34" charset="0"/>
              </a:rPr>
              <a:t>Pros and Cons of I</a:t>
            </a:r>
            <a:r>
              <a:rPr lang="en-US" altLang="zh-CN" dirty="0" smtClean="0">
                <a:solidFill>
                  <a:srgbClr val="CC0000"/>
                </a:solidFill>
                <a:latin typeface="Calibri" panose="020F0502020204030204" pitchFamily="34" charset="0"/>
              </a:rPr>
              <a:t>nfrastructure Based Methods</a:t>
            </a:r>
            <a:endParaRPr lang="zh-CN" altLang="en-US" dirty="0"/>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2115" y="1655397"/>
            <a:ext cx="5435822" cy="1888389"/>
          </a:xfrm>
          <a:prstGeom prst="rect">
            <a:avLst/>
          </a:prstGeom>
        </p:spPr>
      </p:pic>
      <p:sp>
        <p:nvSpPr>
          <p:cNvPr id="5" name="文本框 4"/>
          <p:cNvSpPr txBox="1"/>
          <p:nvPr/>
        </p:nvSpPr>
        <p:spPr>
          <a:xfrm>
            <a:off x="1723093" y="1764257"/>
            <a:ext cx="3439885" cy="1384995"/>
          </a:xfrm>
          <a:prstGeom prst="rect">
            <a:avLst/>
          </a:prstGeom>
          <a:noFill/>
        </p:spPr>
        <p:txBody>
          <a:bodyPr wrap="square" rtlCol="0">
            <a:spAutoFit/>
          </a:bodyPr>
          <a:lstStyle/>
          <a:p>
            <a:r>
              <a:rPr lang="en-US" altLang="zh-CN" sz="2400" dirty="0" smtClean="0">
                <a:latin typeface="Calibri" panose="020F0502020204030204" pitchFamily="34" charset="0"/>
              </a:rPr>
              <a:t>Infrastructure </a:t>
            </a:r>
            <a:r>
              <a:rPr lang="en-US" altLang="zh-CN" sz="2400" dirty="0">
                <a:latin typeface="Calibri" panose="020F0502020204030204" pitchFamily="34" charset="0"/>
              </a:rPr>
              <a:t>b</a:t>
            </a:r>
            <a:r>
              <a:rPr lang="en-US" altLang="zh-CN" sz="2400" dirty="0" smtClean="0">
                <a:latin typeface="Calibri" panose="020F0502020204030204" pitchFamily="34" charset="0"/>
              </a:rPr>
              <a:t>ased</a:t>
            </a:r>
            <a:endParaRPr lang="en-US" altLang="zh-CN" sz="2400" dirty="0">
              <a:latin typeface="Calibri" panose="020F0502020204030204" pitchFamily="34" charset="0"/>
            </a:endParaRPr>
          </a:p>
          <a:p>
            <a:r>
              <a:rPr lang="en-US" altLang="zh-CN" sz="2000" dirty="0" smtClean="0">
                <a:solidFill>
                  <a:srgbClr val="00B0F0"/>
                </a:solidFill>
              </a:rPr>
              <a:t>Sufficient information</a:t>
            </a:r>
            <a:endParaRPr lang="en-US" altLang="zh-CN" sz="2000" dirty="0">
              <a:solidFill>
                <a:srgbClr val="00B0F0"/>
              </a:solidFill>
            </a:endParaRPr>
          </a:p>
          <a:p>
            <a:r>
              <a:rPr lang="en-US" altLang="zh-CN" sz="2000" dirty="0" smtClean="0">
                <a:solidFill>
                  <a:srgbClr val="FF0000"/>
                </a:solidFill>
              </a:rPr>
              <a:t>Site-survey overhead</a:t>
            </a:r>
          </a:p>
          <a:p>
            <a:r>
              <a:rPr lang="en-US" altLang="zh-CN" sz="2000" dirty="0" smtClean="0">
                <a:solidFill>
                  <a:srgbClr val="FF0000"/>
                </a:solidFill>
              </a:rPr>
              <a:t>Expensive devices</a:t>
            </a:r>
            <a:endParaRPr lang="zh-CN" altLang="en-US" dirty="0"/>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4980" y="3701013"/>
            <a:ext cx="2785972" cy="2479998"/>
          </a:xfrm>
          <a:prstGeom prst="rect">
            <a:avLst/>
          </a:prstGeom>
        </p:spPr>
      </p:pic>
      <p:sp>
        <p:nvSpPr>
          <p:cNvPr id="7" name="文本框 6"/>
          <p:cNvSpPr txBox="1"/>
          <p:nvPr/>
        </p:nvSpPr>
        <p:spPr>
          <a:xfrm>
            <a:off x="7069946" y="3543786"/>
            <a:ext cx="2200159" cy="461665"/>
          </a:xfrm>
          <a:prstGeom prst="rect">
            <a:avLst/>
          </a:prstGeom>
          <a:noFill/>
        </p:spPr>
        <p:txBody>
          <a:bodyPr wrap="square" rtlCol="0">
            <a:spAutoFit/>
          </a:bodyPr>
          <a:lstStyle/>
          <a:p>
            <a:r>
              <a:rPr lang="en-US" altLang="zh-CN" sz="2400" dirty="0" smtClean="0">
                <a:latin typeface="Calibri" panose="020F0502020204030204" pitchFamily="34" charset="0"/>
              </a:rPr>
              <a:t>Existing devices</a:t>
            </a:r>
            <a:endParaRPr lang="en-US" altLang="zh-CN" sz="2400" dirty="0">
              <a:latin typeface="Calibri" panose="020F0502020204030204" pitchFamily="34" charset="0"/>
            </a:endParaRPr>
          </a:p>
        </p:txBody>
      </p:sp>
      <p:sp>
        <p:nvSpPr>
          <p:cNvPr id="8" name="文本框 7"/>
          <p:cNvSpPr txBox="1"/>
          <p:nvPr/>
        </p:nvSpPr>
        <p:spPr>
          <a:xfrm>
            <a:off x="2114980" y="6209464"/>
            <a:ext cx="3258296" cy="461665"/>
          </a:xfrm>
          <a:prstGeom prst="rect">
            <a:avLst/>
          </a:prstGeom>
          <a:noFill/>
        </p:spPr>
        <p:txBody>
          <a:bodyPr wrap="square" rtlCol="0">
            <a:spAutoFit/>
          </a:bodyPr>
          <a:lstStyle/>
          <a:p>
            <a:r>
              <a:rPr lang="en-US" altLang="zh-CN" sz="2400" dirty="0" smtClean="0">
                <a:latin typeface="Calibri" panose="020F0502020204030204" pitchFamily="34" charset="0"/>
              </a:rPr>
              <a:t>Preinstalled devices</a:t>
            </a:r>
            <a:endParaRPr lang="en-US" altLang="zh-CN" sz="2400" dirty="0">
              <a:latin typeface="Calibri" panose="020F0502020204030204" pitchFamily="34" charset="0"/>
            </a:endParaRPr>
          </a:p>
        </p:txBody>
      </p:sp>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18784" y="4040620"/>
            <a:ext cx="3376132" cy="2168844"/>
          </a:xfrm>
          <a:prstGeom prst="rect">
            <a:avLst/>
          </a:prstGeom>
        </p:spPr>
      </p:pic>
      <p:sp>
        <p:nvSpPr>
          <p:cNvPr id="10" name="文本框 9"/>
          <p:cNvSpPr txBox="1"/>
          <p:nvPr/>
        </p:nvSpPr>
        <p:spPr>
          <a:xfrm>
            <a:off x="7376730" y="6216179"/>
            <a:ext cx="1660239" cy="461665"/>
          </a:xfrm>
          <a:prstGeom prst="rect">
            <a:avLst/>
          </a:prstGeom>
          <a:noFill/>
        </p:spPr>
        <p:txBody>
          <a:bodyPr wrap="square" rtlCol="0">
            <a:spAutoFit/>
          </a:bodyPr>
          <a:lstStyle/>
          <a:p>
            <a:r>
              <a:rPr lang="en-US" altLang="zh-CN" sz="2400" dirty="0" smtClean="0">
                <a:latin typeface="Calibri" panose="020F0502020204030204" pitchFamily="34" charset="0"/>
              </a:rPr>
              <a:t>Site-survey</a:t>
            </a:r>
            <a:endParaRPr lang="en-US" altLang="zh-CN" sz="2400" dirty="0">
              <a:latin typeface="Calibri" panose="020F0502020204030204" pitchFamily="34" charset="0"/>
            </a:endParaRPr>
          </a:p>
        </p:txBody>
      </p:sp>
      <p:sp>
        <p:nvSpPr>
          <p:cNvPr id="11" name="灯片编号占位符 10"/>
          <p:cNvSpPr>
            <a:spLocks noGrp="1"/>
          </p:cNvSpPr>
          <p:nvPr>
            <p:ph type="sldNum" sz="quarter" idx="12"/>
          </p:nvPr>
        </p:nvSpPr>
        <p:spPr>
          <a:xfrm>
            <a:off x="11040118" y="6216179"/>
            <a:ext cx="779767" cy="365125"/>
          </a:xfrm>
        </p:spPr>
        <p:txBody>
          <a:bodyPr/>
          <a:lstStyle/>
          <a:p>
            <a:fld id="{B6E74E9B-D8B4-4AB2-966D-7F43BBEA4B0E}" type="slidenum">
              <a:rPr lang="zh-CN" altLang="en-US" smtClean="0">
                <a:solidFill>
                  <a:schemeClr val="tx1"/>
                </a:solidFill>
              </a:rPr>
              <a:t>11</a:t>
            </a:fld>
            <a:endParaRPr lang="zh-CN" altLang="en-US" dirty="0">
              <a:solidFill>
                <a:schemeClr val="tx1"/>
              </a:solidFill>
            </a:endParaRPr>
          </a:p>
        </p:txBody>
      </p:sp>
    </p:spTree>
    <p:extLst>
      <p:ext uri="{BB962C8B-B14F-4D97-AF65-F5344CB8AC3E}">
        <p14:creationId xmlns:p14="http://schemas.microsoft.com/office/powerpoint/2010/main" val="25845397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60307" y="600320"/>
            <a:ext cx="9821813" cy="1280890"/>
          </a:xfrm>
        </p:spPr>
        <p:txBody>
          <a:bodyPr/>
          <a:lstStyle/>
          <a:p>
            <a:r>
              <a:rPr lang="en-US" altLang="zh-CN" dirty="0">
                <a:solidFill>
                  <a:srgbClr val="CC0000"/>
                </a:solidFill>
                <a:latin typeface="Calibri" panose="020F0502020204030204" pitchFamily="34" charset="0"/>
              </a:rPr>
              <a:t>Pros and Cons of I</a:t>
            </a:r>
            <a:r>
              <a:rPr lang="en-US" altLang="zh-CN" dirty="0" smtClean="0">
                <a:solidFill>
                  <a:srgbClr val="CC0000"/>
                </a:solidFill>
                <a:latin typeface="Calibri" panose="020F0502020204030204" pitchFamily="34" charset="0"/>
              </a:rPr>
              <a:t>nfrastructure-free Based Methods</a:t>
            </a:r>
            <a:endParaRPr lang="zh-CN" altLang="en-US" dirty="0"/>
          </a:p>
        </p:txBody>
      </p:sp>
      <p:sp>
        <p:nvSpPr>
          <p:cNvPr id="4" name="文本框 3"/>
          <p:cNvSpPr txBox="1"/>
          <p:nvPr/>
        </p:nvSpPr>
        <p:spPr>
          <a:xfrm>
            <a:off x="2067699" y="1703804"/>
            <a:ext cx="3439885" cy="1354217"/>
          </a:xfrm>
          <a:prstGeom prst="rect">
            <a:avLst/>
          </a:prstGeom>
          <a:noFill/>
        </p:spPr>
        <p:txBody>
          <a:bodyPr wrap="square" rtlCol="0">
            <a:spAutoFit/>
          </a:bodyPr>
          <a:lstStyle/>
          <a:p>
            <a:r>
              <a:rPr lang="en-US" altLang="zh-CN" sz="2400" dirty="0" smtClean="0">
                <a:latin typeface="Calibri" panose="020F0502020204030204" pitchFamily="34" charset="0"/>
              </a:rPr>
              <a:t>Infrastructure-free based</a:t>
            </a:r>
            <a:endParaRPr lang="en-US" altLang="zh-CN" sz="2400" dirty="0">
              <a:latin typeface="Calibri" panose="020F0502020204030204" pitchFamily="34" charset="0"/>
            </a:endParaRPr>
          </a:p>
          <a:p>
            <a:r>
              <a:rPr lang="en-US" altLang="zh-CN" sz="2000" dirty="0" smtClean="0">
                <a:solidFill>
                  <a:srgbClr val="00B0F0"/>
                </a:solidFill>
              </a:rPr>
              <a:t>Free resources</a:t>
            </a:r>
          </a:p>
          <a:p>
            <a:r>
              <a:rPr lang="en-US" altLang="zh-CN" sz="2000" dirty="0" smtClean="0">
                <a:solidFill>
                  <a:srgbClr val="FF0000"/>
                </a:solidFill>
              </a:rPr>
              <a:t>Low </a:t>
            </a:r>
            <a:r>
              <a:rPr lang="en-US" altLang="zh-CN" sz="2000" dirty="0">
                <a:solidFill>
                  <a:srgbClr val="FF0000"/>
                </a:solidFill>
              </a:rPr>
              <a:t>precision</a:t>
            </a:r>
          </a:p>
          <a:p>
            <a:endParaRPr lang="zh-CN" altLang="en-US" dirty="0"/>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6820" y="4652330"/>
            <a:ext cx="6386113" cy="1851820"/>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71214" y="1675419"/>
            <a:ext cx="3603172" cy="2530908"/>
          </a:xfrm>
          <a:prstGeom prst="rect">
            <a:avLst/>
          </a:prstGeom>
        </p:spPr>
      </p:pic>
      <p:grpSp>
        <p:nvGrpSpPr>
          <p:cNvPr id="11" name="组合 10"/>
          <p:cNvGrpSpPr/>
          <p:nvPr/>
        </p:nvGrpSpPr>
        <p:grpSpPr>
          <a:xfrm>
            <a:off x="2067699" y="3351143"/>
            <a:ext cx="3004458" cy="3115511"/>
            <a:chOff x="2086677" y="3443070"/>
            <a:chExt cx="3004458" cy="3115511"/>
          </a:xfrm>
        </p:grpSpPr>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86677" y="5100216"/>
              <a:ext cx="1474751" cy="1458365"/>
            </a:xfrm>
            <a:prstGeom prst="rect">
              <a:avLst/>
            </a:prstGeom>
          </p:spPr>
        </p:pic>
        <p:pic>
          <p:nvPicPr>
            <p:cNvPr id="9" name="图片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86677" y="3443070"/>
              <a:ext cx="3004457" cy="1657146"/>
            </a:xfrm>
            <a:prstGeom prst="rect">
              <a:avLst/>
            </a:prstGeom>
          </p:spPr>
        </p:pic>
        <p:pic>
          <p:nvPicPr>
            <p:cNvPr id="10" name="图片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61429" y="5100215"/>
              <a:ext cx="1529706" cy="1458365"/>
            </a:xfrm>
            <a:prstGeom prst="rect">
              <a:avLst/>
            </a:prstGeom>
          </p:spPr>
        </p:pic>
      </p:grpSp>
      <p:sp>
        <p:nvSpPr>
          <p:cNvPr id="12" name="文本框 11"/>
          <p:cNvSpPr txBox="1"/>
          <p:nvPr/>
        </p:nvSpPr>
        <p:spPr>
          <a:xfrm>
            <a:off x="7472721" y="4184555"/>
            <a:ext cx="2200159" cy="461665"/>
          </a:xfrm>
          <a:prstGeom prst="rect">
            <a:avLst/>
          </a:prstGeom>
          <a:noFill/>
        </p:spPr>
        <p:txBody>
          <a:bodyPr wrap="square" rtlCol="0">
            <a:spAutoFit/>
          </a:bodyPr>
          <a:lstStyle/>
          <a:p>
            <a:r>
              <a:rPr lang="en-US" altLang="zh-CN" sz="2400" dirty="0" smtClean="0">
                <a:latin typeface="Calibri" panose="020F0502020204030204" pitchFamily="34" charset="0"/>
              </a:rPr>
              <a:t>Inertial sensors</a:t>
            </a:r>
            <a:endParaRPr lang="en-US" altLang="zh-CN" sz="2400" dirty="0">
              <a:latin typeface="Calibri" panose="020F0502020204030204" pitchFamily="34" charset="0"/>
            </a:endParaRPr>
          </a:p>
        </p:txBody>
      </p:sp>
      <p:sp>
        <p:nvSpPr>
          <p:cNvPr id="13" name="文本框 12"/>
          <p:cNvSpPr txBox="1"/>
          <p:nvPr/>
        </p:nvSpPr>
        <p:spPr>
          <a:xfrm>
            <a:off x="2469847" y="6434601"/>
            <a:ext cx="2374296" cy="461665"/>
          </a:xfrm>
          <a:prstGeom prst="rect">
            <a:avLst/>
          </a:prstGeom>
          <a:noFill/>
        </p:spPr>
        <p:txBody>
          <a:bodyPr wrap="square" rtlCol="0">
            <a:spAutoFit/>
          </a:bodyPr>
          <a:lstStyle/>
          <a:p>
            <a:r>
              <a:rPr lang="en-US" altLang="zh-CN" sz="2400" dirty="0" smtClean="0">
                <a:latin typeface="Calibri" panose="020F0502020204030204" pitchFamily="34" charset="0"/>
              </a:rPr>
              <a:t>Magnetic sensors</a:t>
            </a:r>
            <a:endParaRPr lang="en-US" altLang="zh-CN" sz="2400" dirty="0">
              <a:latin typeface="Calibri" panose="020F0502020204030204" pitchFamily="34" charset="0"/>
            </a:endParaRPr>
          </a:p>
        </p:txBody>
      </p:sp>
      <p:sp>
        <p:nvSpPr>
          <p:cNvPr id="14" name="文本框 13"/>
          <p:cNvSpPr txBox="1"/>
          <p:nvPr/>
        </p:nvSpPr>
        <p:spPr>
          <a:xfrm>
            <a:off x="7668679" y="6434601"/>
            <a:ext cx="1965177" cy="461665"/>
          </a:xfrm>
          <a:prstGeom prst="rect">
            <a:avLst/>
          </a:prstGeom>
          <a:noFill/>
        </p:spPr>
        <p:txBody>
          <a:bodyPr wrap="square" rtlCol="0">
            <a:spAutoFit/>
          </a:bodyPr>
          <a:lstStyle/>
          <a:p>
            <a:r>
              <a:rPr lang="en-US" altLang="zh-CN" sz="2400" dirty="0" smtClean="0">
                <a:latin typeface="Calibri" panose="020F0502020204030204" pitchFamily="34" charset="0"/>
              </a:rPr>
              <a:t>Smartphones</a:t>
            </a:r>
            <a:endParaRPr lang="en-US" altLang="zh-CN" sz="2400" dirty="0">
              <a:latin typeface="Calibri" panose="020F0502020204030204" pitchFamily="34" charset="0"/>
            </a:endParaRPr>
          </a:p>
        </p:txBody>
      </p:sp>
      <p:sp>
        <p:nvSpPr>
          <p:cNvPr id="5" name="灯片编号占位符 4"/>
          <p:cNvSpPr>
            <a:spLocks noGrp="1"/>
          </p:cNvSpPr>
          <p:nvPr>
            <p:ph type="sldNum" sz="quarter" idx="12"/>
          </p:nvPr>
        </p:nvSpPr>
        <p:spPr>
          <a:xfrm>
            <a:off x="11403049" y="6504150"/>
            <a:ext cx="779767" cy="365125"/>
          </a:xfrm>
        </p:spPr>
        <p:txBody>
          <a:bodyPr/>
          <a:lstStyle/>
          <a:p>
            <a:fld id="{B6E74E9B-D8B4-4AB2-966D-7F43BBEA4B0E}" type="slidenum">
              <a:rPr lang="zh-CN" altLang="en-US" smtClean="0">
                <a:solidFill>
                  <a:schemeClr val="tx1"/>
                </a:solidFill>
              </a:rPr>
              <a:t>12</a:t>
            </a:fld>
            <a:endParaRPr lang="zh-CN" altLang="en-US" dirty="0">
              <a:solidFill>
                <a:schemeClr val="tx1"/>
              </a:solidFill>
            </a:endParaRPr>
          </a:p>
        </p:txBody>
      </p:sp>
    </p:spTree>
    <p:extLst>
      <p:ext uri="{BB962C8B-B14F-4D97-AF65-F5344CB8AC3E}">
        <p14:creationId xmlns:p14="http://schemas.microsoft.com/office/powerpoint/2010/main" val="3213493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Outline</a:t>
            </a:r>
            <a:endParaRPr lang="zh-CN" altLang="en-US" dirty="0"/>
          </a:p>
        </p:txBody>
      </p:sp>
      <p:grpSp>
        <p:nvGrpSpPr>
          <p:cNvPr id="4" name="Group 32"/>
          <p:cNvGrpSpPr>
            <a:grpSpLocks/>
          </p:cNvGrpSpPr>
          <p:nvPr/>
        </p:nvGrpSpPr>
        <p:grpSpPr bwMode="auto">
          <a:xfrm>
            <a:off x="2589212" y="1905000"/>
            <a:ext cx="5410200" cy="665162"/>
            <a:chOff x="1152" y="1179"/>
            <a:chExt cx="3408" cy="419"/>
          </a:xfrm>
        </p:grpSpPr>
        <p:grpSp>
          <p:nvGrpSpPr>
            <p:cNvPr id="5" name="Group 3"/>
            <p:cNvGrpSpPr>
              <a:grpSpLocks/>
            </p:cNvGrpSpPr>
            <p:nvPr/>
          </p:nvGrpSpPr>
          <p:grpSpPr bwMode="auto">
            <a:xfrm>
              <a:off x="1152" y="1179"/>
              <a:ext cx="480" cy="419"/>
              <a:chOff x="1110" y="2656"/>
              <a:chExt cx="1549" cy="1351"/>
            </a:xfrm>
          </p:grpSpPr>
          <p:sp>
            <p:nvSpPr>
              <p:cNvPr id="9"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latinLnBrk="1" hangingPunct="1">
                  <a:lnSpc>
                    <a:spcPct val="80000"/>
                  </a:lnSpc>
                  <a:spcBef>
                    <a:spcPct val="50000"/>
                  </a:spcBef>
                  <a:buFontTx/>
                  <a:buNone/>
                </a:pPr>
                <a:endParaRPr lang="th-TH" altLang="zh-CN" sz="1800">
                  <a:latin typeface="Calibri" panose="020F0502020204030204" pitchFamily="34" charset="0"/>
                  <a:ea typeface="华文中宋" panose="02010600040101010101" pitchFamily="2" charset="-122"/>
                </a:endParaRPr>
              </a:p>
            </p:txBody>
          </p:sp>
          <p:sp>
            <p:nvSpPr>
              <p:cNvPr id="10"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latinLnBrk="1" hangingPunct="1">
                  <a:lnSpc>
                    <a:spcPct val="80000"/>
                  </a:lnSpc>
                  <a:spcBef>
                    <a:spcPct val="50000"/>
                  </a:spcBef>
                  <a:buFontTx/>
                  <a:buNone/>
                </a:pPr>
                <a:endParaRPr lang="th-TH" altLang="zh-CN" sz="1800">
                  <a:latin typeface="Calibri" panose="020F0502020204030204" pitchFamily="34" charset="0"/>
                  <a:ea typeface="华文中宋" panose="02010600040101010101" pitchFamily="2" charset="-122"/>
                </a:endParaRPr>
              </a:p>
            </p:txBody>
          </p:sp>
          <p:sp>
            <p:nvSpPr>
              <p:cNvPr id="11" name="AutoShape 6"/>
              <p:cNvSpPr>
                <a:spLocks noChangeArrowheads="1"/>
              </p:cNvSpPr>
              <p:nvPr/>
            </p:nvSpPr>
            <p:spPr bwMode="gray">
              <a:xfrm>
                <a:off x="1200" y="2736"/>
                <a:ext cx="1350" cy="1168"/>
              </a:xfrm>
              <a:prstGeom prst="hexagon">
                <a:avLst>
                  <a:gd name="adj" fmla="val 28896"/>
                  <a:gd name="vf" fmla="val 115470"/>
                </a:avLst>
              </a:prstGeom>
              <a:solidFill>
                <a:srgbClr val="33A9C8">
                  <a:alpha val="87450"/>
                </a:srgbClr>
              </a:solidFill>
              <a:ln w="0">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latinLnBrk="1" hangingPunct="1">
                  <a:lnSpc>
                    <a:spcPct val="80000"/>
                  </a:lnSpc>
                  <a:spcBef>
                    <a:spcPct val="50000"/>
                  </a:spcBef>
                  <a:buFontTx/>
                  <a:buNone/>
                </a:pPr>
                <a:endParaRPr lang="th-TH" altLang="zh-CN" sz="1800">
                  <a:latin typeface="Calibri" panose="020F0502020204030204" pitchFamily="34" charset="0"/>
                  <a:ea typeface="华文中宋" panose="02010600040101010101" pitchFamily="2" charset="-122"/>
                </a:endParaRPr>
              </a:p>
            </p:txBody>
          </p:sp>
        </p:grpSp>
        <p:sp>
          <p:nvSpPr>
            <p:cNvPr id="6" name="Line 11"/>
            <p:cNvSpPr>
              <a:spLocks noChangeShapeType="1"/>
            </p:cNvSpPr>
            <p:nvPr/>
          </p:nvSpPr>
          <p:spPr bwMode="auto">
            <a:xfrm>
              <a:off x="1536" y="1563"/>
              <a:ext cx="3024" cy="0"/>
            </a:xfrm>
            <a:prstGeom prst="line">
              <a:avLst/>
            </a:prstGeom>
            <a:noFill/>
            <a:ln w="25400">
              <a:solidFill>
                <a:srgbClr val="C0C0C0"/>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 name="Text Box 12"/>
            <p:cNvSpPr txBox="1">
              <a:spLocks noChangeArrowheads="1"/>
            </p:cNvSpPr>
            <p:nvPr/>
          </p:nvSpPr>
          <p:spPr bwMode="auto">
            <a:xfrm>
              <a:off x="1850" y="1227"/>
              <a:ext cx="2519" cy="291"/>
            </a:xfrm>
            <a:prstGeom prst="rect">
              <a:avLst/>
            </a:prstGeom>
            <a:noFill/>
            <a:ln w="9525" algn="ctr">
              <a:noFill/>
              <a:miter lim="800000"/>
              <a:headEnd/>
              <a:tailEnd/>
            </a:ln>
            <a:effectLst/>
          </p:spPr>
          <p:txBody>
            <a:bodyPr wrap="none">
              <a:spAutoFit/>
            </a:bodyPr>
            <a:lstStyle/>
            <a:p>
              <a:pPr algn="ctr" fontAlgn="auto">
                <a:spcBef>
                  <a:spcPts val="0"/>
                </a:spcBef>
                <a:spcAft>
                  <a:spcPts val="0"/>
                </a:spcAft>
                <a:defRPr/>
              </a:pPr>
              <a:r>
                <a:rPr lang="en-US" altLang="zh-CN" sz="2400" dirty="0" smtClean="0">
                  <a:effectLst>
                    <a:outerShdw blurRad="38100" dist="38100" dir="2700000" algn="tl">
                      <a:srgbClr val="C0C0C0"/>
                    </a:outerShdw>
                  </a:effectLst>
                  <a:ea typeface="华文中宋" pitchFamily="2" charset="-122"/>
                </a:rPr>
                <a:t>Background &amp; Motivation</a:t>
              </a:r>
              <a:endParaRPr lang="en-US" altLang="zh-CN" sz="2400" dirty="0">
                <a:effectLst>
                  <a:outerShdw blurRad="38100" dist="38100" dir="2700000" algn="tl">
                    <a:srgbClr val="C0C0C0"/>
                  </a:outerShdw>
                </a:effectLst>
                <a:ea typeface="华文中宋" pitchFamily="2" charset="-122"/>
              </a:endParaRPr>
            </a:p>
          </p:txBody>
        </p:sp>
        <p:sp>
          <p:nvSpPr>
            <p:cNvPr id="8" name="Text Box 13"/>
            <p:cNvSpPr txBox="1">
              <a:spLocks noChangeArrowheads="1"/>
            </p:cNvSpPr>
            <p:nvPr/>
          </p:nvSpPr>
          <p:spPr bwMode="gray">
            <a:xfrm>
              <a:off x="1269" y="1274"/>
              <a:ext cx="236"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latinLnBrk="1">
                <a:lnSpc>
                  <a:spcPct val="80000"/>
                </a:lnSpc>
                <a:spcBef>
                  <a:spcPct val="50000"/>
                </a:spcBef>
                <a:buFontTx/>
                <a:buNone/>
              </a:pPr>
              <a:r>
                <a:rPr lang="en-US" altLang="zh-CN" sz="2400" dirty="0">
                  <a:latin typeface="Calibri" panose="020F0502020204030204" pitchFamily="34" charset="0"/>
                  <a:ea typeface="华文中宋" panose="02010600040101010101" pitchFamily="2" charset="-122"/>
                </a:rPr>
                <a:t>1</a:t>
              </a:r>
            </a:p>
          </p:txBody>
        </p:sp>
      </p:grpSp>
      <p:grpSp>
        <p:nvGrpSpPr>
          <p:cNvPr id="12" name="Group 33"/>
          <p:cNvGrpSpPr>
            <a:grpSpLocks/>
          </p:cNvGrpSpPr>
          <p:nvPr/>
        </p:nvGrpSpPr>
        <p:grpSpPr bwMode="auto">
          <a:xfrm>
            <a:off x="2589212" y="2714625"/>
            <a:ext cx="5410200" cy="665162"/>
            <a:chOff x="1152" y="1755"/>
            <a:chExt cx="3408" cy="419"/>
          </a:xfrm>
        </p:grpSpPr>
        <p:grpSp>
          <p:nvGrpSpPr>
            <p:cNvPr id="13" name="Group 7"/>
            <p:cNvGrpSpPr>
              <a:grpSpLocks/>
            </p:cNvGrpSpPr>
            <p:nvPr/>
          </p:nvGrpSpPr>
          <p:grpSpPr bwMode="auto">
            <a:xfrm>
              <a:off x="1152" y="1755"/>
              <a:ext cx="480" cy="419"/>
              <a:chOff x="3174" y="2656"/>
              <a:chExt cx="1549" cy="1351"/>
            </a:xfrm>
          </p:grpSpPr>
          <p:sp>
            <p:nvSpPr>
              <p:cNvPr id="17" name="AutoShape 8"/>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latinLnBrk="1" hangingPunct="1">
                  <a:lnSpc>
                    <a:spcPct val="80000"/>
                  </a:lnSpc>
                  <a:spcBef>
                    <a:spcPct val="50000"/>
                  </a:spcBef>
                  <a:buFontTx/>
                  <a:buNone/>
                </a:pPr>
                <a:endParaRPr lang="th-TH" altLang="zh-CN" sz="1800">
                  <a:latin typeface="Calibri" panose="020F0502020204030204" pitchFamily="34" charset="0"/>
                  <a:ea typeface="华文中宋" panose="02010600040101010101" pitchFamily="2" charset="-122"/>
                </a:endParaRPr>
              </a:p>
            </p:txBody>
          </p:sp>
          <p:sp>
            <p:nvSpPr>
              <p:cNvPr id="18" name="AutoShape 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latinLnBrk="1" hangingPunct="1">
                  <a:lnSpc>
                    <a:spcPct val="80000"/>
                  </a:lnSpc>
                  <a:spcBef>
                    <a:spcPct val="50000"/>
                  </a:spcBef>
                  <a:buFontTx/>
                  <a:buNone/>
                </a:pPr>
                <a:endParaRPr lang="th-TH" altLang="zh-CN" sz="1800">
                  <a:latin typeface="Calibri" panose="020F0502020204030204" pitchFamily="34" charset="0"/>
                  <a:ea typeface="华文中宋" panose="02010600040101010101" pitchFamily="2" charset="-122"/>
                </a:endParaRPr>
              </a:p>
            </p:txBody>
          </p:sp>
          <p:sp>
            <p:nvSpPr>
              <p:cNvPr id="19" name="AutoShape 10"/>
              <p:cNvSpPr>
                <a:spLocks noChangeArrowheads="1"/>
              </p:cNvSpPr>
              <p:nvPr/>
            </p:nvSpPr>
            <p:spPr bwMode="gray">
              <a:xfrm>
                <a:off x="3264" y="2736"/>
                <a:ext cx="1350" cy="1168"/>
              </a:xfrm>
              <a:prstGeom prst="hexagon">
                <a:avLst>
                  <a:gd name="adj" fmla="val 28896"/>
                  <a:gd name="vf" fmla="val 115470"/>
                </a:avLst>
              </a:prstGeom>
              <a:solidFill>
                <a:srgbClr val="4EE72E"/>
              </a:soli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latinLnBrk="1" hangingPunct="1">
                  <a:lnSpc>
                    <a:spcPct val="80000"/>
                  </a:lnSpc>
                  <a:spcBef>
                    <a:spcPct val="50000"/>
                  </a:spcBef>
                  <a:buFontTx/>
                  <a:buNone/>
                </a:pPr>
                <a:endParaRPr lang="th-TH" altLang="zh-CN" sz="1800">
                  <a:latin typeface="Calibri" panose="020F0502020204030204" pitchFamily="34" charset="0"/>
                  <a:ea typeface="华文中宋" panose="02010600040101010101" pitchFamily="2" charset="-122"/>
                </a:endParaRPr>
              </a:p>
            </p:txBody>
          </p:sp>
        </p:grpSp>
        <p:sp>
          <p:nvSpPr>
            <p:cNvPr id="14" name="Line 14"/>
            <p:cNvSpPr>
              <a:spLocks noChangeShapeType="1"/>
            </p:cNvSpPr>
            <p:nvPr/>
          </p:nvSpPr>
          <p:spPr bwMode="auto">
            <a:xfrm>
              <a:off x="1536" y="2139"/>
              <a:ext cx="3024" cy="0"/>
            </a:xfrm>
            <a:prstGeom prst="line">
              <a:avLst/>
            </a:prstGeom>
            <a:noFill/>
            <a:ln w="25400">
              <a:solidFill>
                <a:srgbClr val="C0C0C0"/>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5" name="Text Box 15"/>
            <p:cNvSpPr txBox="1">
              <a:spLocks noChangeArrowheads="1"/>
            </p:cNvSpPr>
            <p:nvPr/>
          </p:nvSpPr>
          <p:spPr bwMode="auto">
            <a:xfrm>
              <a:off x="1842" y="1803"/>
              <a:ext cx="1379" cy="291"/>
            </a:xfrm>
            <a:prstGeom prst="rect">
              <a:avLst/>
            </a:prstGeom>
            <a:noFill/>
            <a:ln w="9525" algn="ctr">
              <a:noFill/>
              <a:miter lim="800000"/>
              <a:headEnd/>
              <a:tailEnd/>
            </a:ln>
            <a:effectLst/>
          </p:spPr>
          <p:txBody>
            <a:bodyPr wrap="none">
              <a:spAutoFit/>
            </a:bodyPr>
            <a:lstStyle/>
            <a:p>
              <a:pPr algn="ctr">
                <a:defRPr/>
              </a:pPr>
              <a:r>
                <a:rPr lang="en-US" altLang="zh-CN" sz="2400" dirty="0">
                  <a:effectLst>
                    <a:outerShdw blurRad="38100" dist="38100" dir="2700000" algn="tl">
                      <a:srgbClr val="C0C0C0"/>
                    </a:outerShdw>
                  </a:effectLst>
                  <a:ea typeface="华文中宋" pitchFamily="2" charset="-122"/>
                </a:rPr>
                <a:t>Related Work</a:t>
              </a:r>
            </a:p>
          </p:txBody>
        </p:sp>
        <p:sp>
          <p:nvSpPr>
            <p:cNvPr id="16" name="Text Box 16"/>
            <p:cNvSpPr txBox="1">
              <a:spLocks noChangeArrowheads="1"/>
            </p:cNvSpPr>
            <p:nvPr/>
          </p:nvSpPr>
          <p:spPr bwMode="gray">
            <a:xfrm>
              <a:off x="1283" y="1834"/>
              <a:ext cx="225" cy="244"/>
            </a:xfrm>
            <a:prstGeom prst="rect">
              <a:avLst/>
            </a:prstGeom>
            <a:solidFill>
              <a:srgbClr val="4EE72E"/>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latinLnBrk="1">
                <a:lnSpc>
                  <a:spcPct val="80000"/>
                </a:lnSpc>
                <a:spcBef>
                  <a:spcPct val="50000"/>
                </a:spcBef>
                <a:buFontTx/>
                <a:buNone/>
              </a:pPr>
              <a:r>
                <a:rPr lang="en-US" altLang="zh-CN" sz="2400">
                  <a:latin typeface="Calibri" panose="020F0502020204030204" pitchFamily="34" charset="0"/>
                  <a:ea typeface="华文中宋" panose="02010600040101010101" pitchFamily="2" charset="-122"/>
                </a:rPr>
                <a:t>2</a:t>
              </a:r>
            </a:p>
          </p:txBody>
        </p:sp>
      </p:grpSp>
      <p:grpSp>
        <p:nvGrpSpPr>
          <p:cNvPr id="20" name="Group 34"/>
          <p:cNvGrpSpPr>
            <a:grpSpLocks/>
          </p:cNvGrpSpPr>
          <p:nvPr/>
        </p:nvGrpSpPr>
        <p:grpSpPr bwMode="auto">
          <a:xfrm>
            <a:off x="2589212" y="3506787"/>
            <a:ext cx="5410200" cy="665163"/>
            <a:chOff x="1152" y="2317"/>
            <a:chExt cx="3408" cy="419"/>
          </a:xfrm>
        </p:grpSpPr>
        <p:grpSp>
          <p:nvGrpSpPr>
            <p:cNvPr id="21" name="Group 17"/>
            <p:cNvGrpSpPr>
              <a:grpSpLocks/>
            </p:cNvGrpSpPr>
            <p:nvPr/>
          </p:nvGrpSpPr>
          <p:grpSpPr bwMode="auto">
            <a:xfrm>
              <a:off x="1152" y="2317"/>
              <a:ext cx="480" cy="419"/>
              <a:chOff x="1110" y="2656"/>
              <a:chExt cx="1549" cy="1351"/>
            </a:xfrm>
          </p:grpSpPr>
          <p:sp>
            <p:nvSpPr>
              <p:cNvPr id="25"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latinLnBrk="1" hangingPunct="1">
                  <a:lnSpc>
                    <a:spcPct val="80000"/>
                  </a:lnSpc>
                  <a:spcBef>
                    <a:spcPct val="50000"/>
                  </a:spcBef>
                  <a:buFontTx/>
                  <a:buNone/>
                </a:pPr>
                <a:endParaRPr lang="th-TH" altLang="zh-CN" sz="1800">
                  <a:latin typeface="Calibri" panose="020F0502020204030204" pitchFamily="34" charset="0"/>
                  <a:ea typeface="华文中宋" panose="02010600040101010101" pitchFamily="2" charset="-122"/>
                </a:endParaRPr>
              </a:p>
            </p:txBody>
          </p:sp>
          <p:sp>
            <p:nvSpPr>
              <p:cNvPr id="26"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latinLnBrk="1" hangingPunct="1">
                  <a:lnSpc>
                    <a:spcPct val="80000"/>
                  </a:lnSpc>
                  <a:spcBef>
                    <a:spcPct val="50000"/>
                  </a:spcBef>
                  <a:buFontTx/>
                  <a:buNone/>
                </a:pPr>
                <a:endParaRPr lang="th-TH" altLang="zh-CN" sz="1800">
                  <a:latin typeface="Calibri" panose="020F0502020204030204" pitchFamily="34" charset="0"/>
                  <a:ea typeface="华文中宋" panose="02010600040101010101" pitchFamily="2" charset="-122"/>
                </a:endParaRPr>
              </a:p>
            </p:txBody>
          </p:sp>
          <p:sp>
            <p:nvSpPr>
              <p:cNvPr id="27" name="AutoShape 20"/>
              <p:cNvSpPr>
                <a:spLocks noChangeArrowheads="1"/>
              </p:cNvSpPr>
              <p:nvPr/>
            </p:nvSpPr>
            <p:spPr bwMode="gray">
              <a:xfrm>
                <a:off x="1200" y="2737"/>
                <a:ext cx="1349" cy="1167"/>
              </a:xfrm>
              <a:prstGeom prst="hexagon">
                <a:avLst>
                  <a:gd name="adj" fmla="val 28894"/>
                  <a:gd name="vf" fmla="val 115470"/>
                </a:avLst>
              </a:prstGeom>
              <a:solidFill>
                <a:srgbClr val="8282EC"/>
              </a:soli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latinLnBrk="1" hangingPunct="1">
                  <a:lnSpc>
                    <a:spcPct val="80000"/>
                  </a:lnSpc>
                  <a:spcBef>
                    <a:spcPct val="50000"/>
                  </a:spcBef>
                  <a:buFontTx/>
                  <a:buNone/>
                </a:pPr>
                <a:endParaRPr lang="th-TH" altLang="zh-CN" sz="1800">
                  <a:ea typeface="华文中宋" panose="02010600040101010101" pitchFamily="2" charset="-122"/>
                </a:endParaRPr>
              </a:p>
            </p:txBody>
          </p:sp>
        </p:grpSp>
        <p:sp>
          <p:nvSpPr>
            <p:cNvPr id="22" name="Line 25"/>
            <p:cNvSpPr>
              <a:spLocks noChangeShapeType="1"/>
            </p:cNvSpPr>
            <p:nvPr/>
          </p:nvSpPr>
          <p:spPr bwMode="auto">
            <a:xfrm>
              <a:off x="1536" y="2701"/>
              <a:ext cx="3024" cy="0"/>
            </a:xfrm>
            <a:prstGeom prst="line">
              <a:avLst/>
            </a:prstGeom>
            <a:noFill/>
            <a:ln w="25400">
              <a:solidFill>
                <a:srgbClr val="C0C0C0"/>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3" name="Text Box 26"/>
            <p:cNvSpPr txBox="1">
              <a:spLocks noChangeArrowheads="1"/>
            </p:cNvSpPr>
            <p:nvPr/>
          </p:nvSpPr>
          <p:spPr bwMode="auto">
            <a:xfrm>
              <a:off x="1374" y="2365"/>
              <a:ext cx="2619" cy="291"/>
            </a:xfrm>
            <a:prstGeom prst="rect">
              <a:avLst/>
            </a:prstGeom>
            <a:noFill/>
            <a:ln w="9525" algn="ctr">
              <a:noFill/>
              <a:miter lim="800000"/>
              <a:headEnd/>
              <a:tailEnd/>
            </a:ln>
            <a:effectLst/>
          </p:spPr>
          <p:txBody>
            <a:bodyPr>
              <a:spAutoFit/>
            </a:bodyPr>
            <a:lstStyle/>
            <a:p>
              <a:pPr>
                <a:defRPr/>
              </a:pPr>
              <a:r>
                <a:rPr lang="zh-CN" altLang="en-US" sz="2400" dirty="0">
                  <a:effectLst>
                    <a:outerShdw blurRad="38100" dist="38100" dir="2700000" algn="tl">
                      <a:srgbClr val="C0C0C0"/>
                    </a:outerShdw>
                  </a:effectLst>
                  <a:ea typeface="华文中宋" pitchFamily="2" charset="-122"/>
                </a:rPr>
                <a:t>         </a:t>
              </a:r>
              <a:r>
                <a:rPr lang="en-US" altLang="zh-CN" sz="2400" dirty="0">
                  <a:effectLst>
                    <a:outerShdw blurRad="38100" dist="38100" dir="2700000" algn="tl">
                      <a:srgbClr val="C0C0C0"/>
                    </a:outerShdw>
                  </a:effectLst>
                  <a:ea typeface="华文中宋" pitchFamily="2" charset="-122"/>
                </a:rPr>
                <a:t>Methodology</a:t>
              </a:r>
            </a:p>
          </p:txBody>
        </p:sp>
        <p:sp>
          <p:nvSpPr>
            <p:cNvPr id="24" name="Text Box 27"/>
            <p:cNvSpPr txBox="1">
              <a:spLocks noChangeArrowheads="1"/>
            </p:cNvSpPr>
            <p:nvPr/>
          </p:nvSpPr>
          <p:spPr bwMode="gray">
            <a:xfrm>
              <a:off x="1269" y="2423"/>
              <a:ext cx="236"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latinLnBrk="1">
                <a:lnSpc>
                  <a:spcPct val="80000"/>
                </a:lnSpc>
                <a:spcBef>
                  <a:spcPct val="50000"/>
                </a:spcBef>
                <a:buFontTx/>
                <a:buNone/>
              </a:pPr>
              <a:r>
                <a:rPr lang="en-US" altLang="zh-CN" sz="2400">
                  <a:latin typeface="Calibri" panose="020F0502020204030204" pitchFamily="34" charset="0"/>
                  <a:ea typeface="华文中宋" panose="02010600040101010101" pitchFamily="2" charset="-122"/>
                </a:rPr>
                <a:t>3</a:t>
              </a:r>
            </a:p>
          </p:txBody>
        </p:sp>
      </p:grpSp>
      <p:grpSp>
        <p:nvGrpSpPr>
          <p:cNvPr id="28" name="Group 34"/>
          <p:cNvGrpSpPr>
            <a:grpSpLocks/>
          </p:cNvGrpSpPr>
          <p:nvPr/>
        </p:nvGrpSpPr>
        <p:grpSpPr bwMode="auto">
          <a:xfrm>
            <a:off x="2595562" y="4298950"/>
            <a:ext cx="5410200" cy="665162"/>
            <a:chOff x="1152" y="2317"/>
            <a:chExt cx="3408" cy="419"/>
          </a:xfrm>
        </p:grpSpPr>
        <p:grpSp>
          <p:nvGrpSpPr>
            <p:cNvPr id="29" name="Group 17"/>
            <p:cNvGrpSpPr>
              <a:grpSpLocks/>
            </p:cNvGrpSpPr>
            <p:nvPr/>
          </p:nvGrpSpPr>
          <p:grpSpPr bwMode="auto">
            <a:xfrm>
              <a:off x="1152" y="2317"/>
              <a:ext cx="480" cy="419"/>
              <a:chOff x="1110" y="2656"/>
              <a:chExt cx="1549" cy="1351"/>
            </a:xfrm>
          </p:grpSpPr>
          <p:sp>
            <p:nvSpPr>
              <p:cNvPr id="33"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latinLnBrk="1" hangingPunct="1">
                  <a:lnSpc>
                    <a:spcPct val="80000"/>
                  </a:lnSpc>
                  <a:spcBef>
                    <a:spcPct val="50000"/>
                  </a:spcBef>
                  <a:buFontTx/>
                  <a:buNone/>
                </a:pPr>
                <a:endParaRPr lang="th-TH" altLang="zh-CN" sz="1800">
                  <a:latin typeface="Calibri" panose="020F0502020204030204" pitchFamily="34" charset="0"/>
                  <a:ea typeface="华文中宋" panose="02010600040101010101" pitchFamily="2" charset="-122"/>
                </a:endParaRPr>
              </a:p>
            </p:txBody>
          </p:sp>
          <p:sp>
            <p:nvSpPr>
              <p:cNvPr id="34"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latinLnBrk="1" hangingPunct="1">
                  <a:lnSpc>
                    <a:spcPct val="80000"/>
                  </a:lnSpc>
                  <a:spcBef>
                    <a:spcPct val="50000"/>
                  </a:spcBef>
                  <a:buFontTx/>
                  <a:buNone/>
                </a:pPr>
                <a:endParaRPr lang="th-TH" altLang="zh-CN" sz="1800">
                  <a:latin typeface="Calibri" panose="020F0502020204030204" pitchFamily="34" charset="0"/>
                  <a:ea typeface="华文中宋" panose="02010600040101010101" pitchFamily="2" charset="-122"/>
                </a:endParaRPr>
              </a:p>
            </p:txBody>
          </p:sp>
          <p:sp>
            <p:nvSpPr>
              <p:cNvPr id="35" name="AutoShape 20"/>
              <p:cNvSpPr>
                <a:spLocks noChangeArrowheads="1"/>
              </p:cNvSpPr>
              <p:nvPr/>
            </p:nvSpPr>
            <p:spPr bwMode="gray">
              <a:xfrm>
                <a:off x="1200" y="2737"/>
                <a:ext cx="1349" cy="1167"/>
              </a:xfrm>
              <a:prstGeom prst="hexagon">
                <a:avLst>
                  <a:gd name="adj" fmla="val 28894"/>
                  <a:gd name="vf" fmla="val 115470"/>
                </a:avLst>
              </a:prstGeom>
              <a:solidFill>
                <a:srgbClr val="FFC000"/>
              </a:soli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latinLnBrk="1" hangingPunct="1">
                  <a:lnSpc>
                    <a:spcPct val="80000"/>
                  </a:lnSpc>
                  <a:spcBef>
                    <a:spcPct val="50000"/>
                  </a:spcBef>
                  <a:buFontTx/>
                  <a:buNone/>
                </a:pPr>
                <a:endParaRPr lang="th-TH" altLang="zh-CN" sz="1800">
                  <a:ea typeface="华文中宋" panose="02010600040101010101" pitchFamily="2" charset="-122"/>
                </a:endParaRPr>
              </a:p>
            </p:txBody>
          </p:sp>
        </p:grpSp>
        <p:sp>
          <p:nvSpPr>
            <p:cNvPr id="30" name="Line 25"/>
            <p:cNvSpPr>
              <a:spLocks noChangeShapeType="1"/>
            </p:cNvSpPr>
            <p:nvPr/>
          </p:nvSpPr>
          <p:spPr bwMode="auto">
            <a:xfrm>
              <a:off x="1536" y="2701"/>
              <a:ext cx="3024" cy="0"/>
            </a:xfrm>
            <a:prstGeom prst="line">
              <a:avLst/>
            </a:prstGeom>
            <a:noFill/>
            <a:ln w="25400">
              <a:solidFill>
                <a:srgbClr val="C0C0C0"/>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1" name="Text Box 26"/>
            <p:cNvSpPr txBox="1">
              <a:spLocks noChangeArrowheads="1"/>
            </p:cNvSpPr>
            <p:nvPr/>
          </p:nvSpPr>
          <p:spPr bwMode="auto">
            <a:xfrm>
              <a:off x="1367" y="2365"/>
              <a:ext cx="2619" cy="291"/>
            </a:xfrm>
            <a:prstGeom prst="rect">
              <a:avLst/>
            </a:prstGeom>
            <a:noFill/>
            <a:ln w="9525" algn="ctr">
              <a:noFill/>
              <a:miter lim="800000"/>
              <a:headEnd/>
              <a:tailEnd/>
            </a:ln>
            <a:effectLst/>
          </p:spPr>
          <p:txBody>
            <a:bodyPr>
              <a:spAutoFit/>
            </a:bodyPr>
            <a:lstStyle/>
            <a:p>
              <a:pPr>
                <a:defRPr/>
              </a:pPr>
              <a:r>
                <a:rPr lang="zh-CN" altLang="en-US" sz="2400" dirty="0">
                  <a:effectLst>
                    <a:outerShdw blurRad="38100" dist="38100" dir="2700000" algn="tl">
                      <a:srgbClr val="C0C0C0"/>
                    </a:outerShdw>
                  </a:effectLst>
                  <a:ea typeface="华文中宋" pitchFamily="2" charset="-122"/>
                </a:rPr>
                <a:t>         </a:t>
              </a:r>
              <a:r>
                <a:rPr lang="en-US" altLang="zh-CN" sz="2400" dirty="0">
                  <a:effectLst>
                    <a:outerShdw blurRad="38100" dist="38100" dir="2700000" algn="tl">
                      <a:srgbClr val="C0C0C0"/>
                    </a:outerShdw>
                  </a:effectLst>
                  <a:ea typeface="华文中宋" pitchFamily="2" charset="-122"/>
                </a:rPr>
                <a:t>Evaluation</a:t>
              </a:r>
            </a:p>
          </p:txBody>
        </p:sp>
        <p:sp>
          <p:nvSpPr>
            <p:cNvPr id="32" name="Text Box 27"/>
            <p:cNvSpPr txBox="1">
              <a:spLocks noChangeArrowheads="1"/>
            </p:cNvSpPr>
            <p:nvPr/>
          </p:nvSpPr>
          <p:spPr bwMode="gray">
            <a:xfrm>
              <a:off x="1280" y="2423"/>
              <a:ext cx="214"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latinLnBrk="1">
                <a:lnSpc>
                  <a:spcPct val="80000"/>
                </a:lnSpc>
                <a:spcBef>
                  <a:spcPct val="50000"/>
                </a:spcBef>
                <a:buFontTx/>
                <a:buNone/>
              </a:pPr>
              <a:r>
                <a:rPr lang="en-US" altLang="zh-CN" sz="2400">
                  <a:latin typeface="Calibri" panose="020F0502020204030204" pitchFamily="34" charset="0"/>
                  <a:ea typeface="华文中宋" panose="02010600040101010101" pitchFamily="2" charset="-122"/>
                </a:rPr>
                <a:t>4</a:t>
              </a:r>
            </a:p>
          </p:txBody>
        </p:sp>
      </p:grpSp>
      <p:grpSp>
        <p:nvGrpSpPr>
          <p:cNvPr id="36" name="Group 34"/>
          <p:cNvGrpSpPr>
            <a:grpSpLocks/>
          </p:cNvGrpSpPr>
          <p:nvPr/>
        </p:nvGrpSpPr>
        <p:grpSpPr bwMode="auto">
          <a:xfrm>
            <a:off x="2587624" y="5108575"/>
            <a:ext cx="5410200" cy="665162"/>
            <a:chOff x="1152" y="2317"/>
            <a:chExt cx="3408" cy="419"/>
          </a:xfrm>
        </p:grpSpPr>
        <p:grpSp>
          <p:nvGrpSpPr>
            <p:cNvPr id="37" name="Group 17"/>
            <p:cNvGrpSpPr>
              <a:grpSpLocks/>
            </p:cNvGrpSpPr>
            <p:nvPr/>
          </p:nvGrpSpPr>
          <p:grpSpPr bwMode="auto">
            <a:xfrm>
              <a:off x="1152" y="2317"/>
              <a:ext cx="480" cy="419"/>
              <a:chOff x="1110" y="2656"/>
              <a:chExt cx="1549" cy="1351"/>
            </a:xfrm>
          </p:grpSpPr>
          <p:sp>
            <p:nvSpPr>
              <p:cNvPr id="41"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latinLnBrk="1" hangingPunct="1">
                  <a:lnSpc>
                    <a:spcPct val="80000"/>
                  </a:lnSpc>
                  <a:spcBef>
                    <a:spcPct val="50000"/>
                  </a:spcBef>
                  <a:buFontTx/>
                  <a:buNone/>
                </a:pPr>
                <a:endParaRPr lang="th-TH" altLang="zh-CN" sz="1800">
                  <a:latin typeface="Calibri" panose="020F0502020204030204" pitchFamily="34" charset="0"/>
                  <a:ea typeface="华文中宋" panose="02010600040101010101" pitchFamily="2" charset="-122"/>
                </a:endParaRPr>
              </a:p>
            </p:txBody>
          </p:sp>
          <p:sp>
            <p:nvSpPr>
              <p:cNvPr id="42"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latinLnBrk="1" hangingPunct="1">
                  <a:lnSpc>
                    <a:spcPct val="80000"/>
                  </a:lnSpc>
                  <a:spcBef>
                    <a:spcPct val="50000"/>
                  </a:spcBef>
                  <a:buFontTx/>
                  <a:buNone/>
                </a:pPr>
                <a:endParaRPr lang="th-TH" altLang="zh-CN" sz="1800">
                  <a:latin typeface="Calibri" panose="020F0502020204030204" pitchFamily="34" charset="0"/>
                  <a:ea typeface="华文中宋" panose="02010600040101010101" pitchFamily="2" charset="-122"/>
                </a:endParaRPr>
              </a:p>
            </p:txBody>
          </p:sp>
          <p:sp>
            <p:nvSpPr>
              <p:cNvPr id="43" name="AutoShape 20"/>
              <p:cNvSpPr>
                <a:spLocks noChangeArrowheads="1"/>
              </p:cNvSpPr>
              <p:nvPr/>
            </p:nvSpPr>
            <p:spPr bwMode="gray">
              <a:xfrm>
                <a:off x="1200" y="2737"/>
                <a:ext cx="1349" cy="1167"/>
              </a:xfrm>
              <a:prstGeom prst="hexagon">
                <a:avLst>
                  <a:gd name="adj" fmla="val 28894"/>
                  <a:gd name="vf" fmla="val 115470"/>
                </a:avLst>
              </a:prstGeom>
              <a:solidFill>
                <a:srgbClr val="834A3D"/>
              </a:soli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latinLnBrk="1" hangingPunct="1">
                  <a:lnSpc>
                    <a:spcPct val="80000"/>
                  </a:lnSpc>
                  <a:spcBef>
                    <a:spcPct val="50000"/>
                  </a:spcBef>
                  <a:buFontTx/>
                  <a:buNone/>
                </a:pPr>
                <a:endParaRPr lang="th-TH" altLang="zh-CN" sz="1800">
                  <a:ea typeface="华文中宋" panose="02010600040101010101" pitchFamily="2" charset="-122"/>
                </a:endParaRPr>
              </a:p>
            </p:txBody>
          </p:sp>
        </p:grpSp>
        <p:sp>
          <p:nvSpPr>
            <p:cNvPr id="38" name="Line 25"/>
            <p:cNvSpPr>
              <a:spLocks noChangeShapeType="1"/>
            </p:cNvSpPr>
            <p:nvPr/>
          </p:nvSpPr>
          <p:spPr bwMode="auto">
            <a:xfrm>
              <a:off x="1536" y="2701"/>
              <a:ext cx="3024" cy="0"/>
            </a:xfrm>
            <a:prstGeom prst="line">
              <a:avLst/>
            </a:prstGeom>
            <a:noFill/>
            <a:ln w="25400">
              <a:solidFill>
                <a:srgbClr val="C0C0C0"/>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9" name="Text Box 26"/>
            <p:cNvSpPr txBox="1">
              <a:spLocks noChangeArrowheads="1"/>
            </p:cNvSpPr>
            <p:nvPr/>
          </p:nvSpPr>
          <p:spPr bwMode="auto">
            <a:xfrm>
              <a:off x="1559" y="2365"/>
              <a:ext cx="2770" cy="291"/>
            </a:xfrm>
            <a:prstGeom prst="rect">
              <a:avLst/>
            </a:prstGeom>
            <a:noFill/>
            <a:ln w="9525" algn="ctr">
              <a:noFill/>
              <a:miter lim="800000"/>
              <a:headEnd/>
              <a:tailEnd/>
            </a:ln>
            <a:effectLst/>
          </p:spPr>
          <p:txBody>
            <a:bodyPr wrap="square">
              <a:spAutoFit/>
            </a:bodyPr>
            <a:lstStyle/>
            <a:p>
              <a:pPr>
                <a:defRPr/>
              </a:pPr>
              <a:r>
                <a:rPr lang="zh-CN" altLang="en-US" sz="2400" dirty="0">
                  <a:effectLst>
                    <a:outerShdw blurRad="38100" dist="38100" dir="2700000" algn="tl">
                      <a:srgbClr val="C0C0C0"/>
                    </a:outerShdw>
                  </a:effectLst>
                  <a:ea typeface="华文中宋" pitchFamily="2" charset="-122"/>
                </a:rPr>
                <a:t>     </a:t>
              </a:r>
              <a:r>
                <a:rPr lang="en-US" altLang="zh-CN" sz="2400" dirty="0" smtClean="0">
                  <a:effectLst>
                    <a:outerShdw blurRad="38100" dist="38100" dir="2700000" algn="tl">
                      <a:srgbClr val="C0C0C0"/>
                    </a:outerShdw>
                  </a:effectLst>
                  <a:ea typeface="华文中宋" pitchFamily="2" charset="-122"/>
                </a:rPr>
                <a:t>Conclusion</a:t>
              </a:r>
              <a:endParaRPr lang="en-US" altLang="zh-CN" sz="2400" dirty="0">
                <a:effectLst>
                  <a:outerShdw blurRad="38100" dist="38100" dir="2700000" algn="tl">
                    <a:srgbClr val="C0C0C0"/>
                  </a:outerShdw>
                </a:effectLst>
                <a:ea typeface="华文中宋" pitchFamily="2" charset="-122"/>
              </a:endParaRPr>
            </a:p>
          </p:txBody>
        </p:sp>
        <p:sp>
          <p:nvSpPr>
            <p:cNvPr id="40" name="Text Box 27"/>
            <p:cNvSpPr txBox="1">
              <a:spLocks noChangeArrowheads="1"/>
            </p:cNvSpPr>
            <p:nvPr/>
          </p:nvSpPr>
          <p:spPr bwMode="gray">
            <a:xfrm>
              <a:off x="1280" y="2423"/>
              <a:ext cx="214"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latinLnBrk="1">
                <a:lnSpc>
                  <a:spcPct val="80000"/>
                </a:lnSpc>
                <a:spcBef>
                  <a:spcPct val="50000"/>
                </a:spcBef>
                <a:buFontTx/>
                <a:buNone/>
              </a:pPr>
              <a:r>
                <a:rPr lang="en-US" altLang="zh-CN" sz="2400">
                  <a:latin typeface="Calibri" panose="020F0502020204030204" pitchFamily="34" charset="0"/>
                  <a:ea typeface="华文中宋" panose="02010600040101010101" pitchFamily="2" charset="-122"/>
                </a:rPr>
                <a:t>5</a:t>
              </a:r>
            </a:p>
          </p:txBody>
        </p:sp>
      </p:grpSp>
    </p:spTree>
    <p:extLst>
      <p:ext uri="{BB962C8B-B14F-4D97-AF65-F5344CB8AC3E}">
        <p14:creationId xmlns:p14="http://schemas.microsoft.com/office/powerpoint/2010/main" val="100189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28"/>
                                        </p:tgtEl>
                                      </p:cBhvr>
                                    </p:animEffect>
                                    <p:set>
                                      <p:cBhvr>
                                        <p:cTn id="10" dur="1" fill="hold">
                                          <p:stCondLst>
                                            <p:cond delay="499"/>
                                          </p:stCondLst>
                                        </p:cTn>
                                        <p:tgtEl>
                                          <p:spTgt spid="28"/>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36"/>
                                        </p:tgtEl>
                                      </p:cBhvr>
                                    </p:animEffect>
                                    <p:set>
                                      <p:cBhvr>
                                        <p:cTn id="13" dur="1" fill="hold">
                                          <p:stCondLst>
                                            <p:cond delay="499"/>
                                          </p:stCondLst>
                                        </p:cTn>
                                        <p:tgtEl>
                                          <p:spTgt spid="36"/>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par>
                          <p:cTn id="17" fill="hold">
                            <p:stCondLst>
                              <p:cond delay="500"/>
                            </p:stCondLst>
                            <p:childTnLst>
                              <p:par>
                                <p:cTn id="18" presetID="26" presetClass="emph" presetSubtype="0" fill="hold" nodeType="afterEffect">
                                  <p:stCondLst>
                                    <p:cond delay="0"/>
                                  </p:stCondLst>
                                  <p:childTnLst>
                                    <p:animEffect transition="out" filter="fade">
                                      <p:cBhvr>
                                        <p:cTn id="19" dur="500" tmFilter="0, 0; .2, .5; .8, .5; 1, 0"/>
                                        <p:tgtEl>
                                          <p:spTgt spid="20"/>
                                        </p:tgtEl>
                                      </p:cBhvr>
                                    </p:animEffect>
                                    <p:animScale>
                                      <p:cBhvr>
                                        <p:cTn id="20" dur="250" autoRev="1" fill="hold"/>
                                        <p:tgtEl>
                                          <p:spTgt spid="2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solidFill>
                  <a:srgbClr val="CC0000"/>
                </a:solidFill>
                <a:latin typeface="Calibri" panose="020F0502020204030204" pitchFamily="34" charset="0"/>
              </a:rPr>
              <a:t>Procedures of LMDD </a:t>
            </a:r>
            <a:endParaRPr lang="zh-CN" altLang="en-US" dirty="0">
              <a:solidFill>
                <a:srgbClr val="CC0000"/>
              </a:solidFill>
              <a:latin typeface="Calibri" panose="020F0502020204030204" pitchFamily="34" charset="0"/>
            </a:endParaRPr>
          </a:p>
        </p:txBody>
      </p:sp>
      <p:pic>
        <p:nvPicPr>
          <p:cNvPr id="4" name="内容占位符 3"/>
          <p:cNvPicPr>
            <a:picLocks noGrp="1" noChangeAspect="1"/>
          </p:cNvPicPr>
          <p:nvPr>
            <p:ph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53006" y="1616312"/>
            <a:ext cx="8514578" cy="4665217"/>
          </a:xfrm>
        </p:spPr>
      </p:pic>
      <p:sp>
        <p:nvSpPr>
          <p:cNvPr id="3" name="椭圆 2"/>
          <p:cNvSpPr/>
          <p:nvPr/>
        </p:nvSpPr>
        <p:spPr>
          <a:xfrm>
            <a:off x="8993529" y="1990845"/>
            <a:ext cx="208344" cy="1088021"/>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9331120" y="2027500"/>
            <a:ext cx="208344" cy="1088021"/>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下箭头 5"/>
          <p:cNvSpPr/>
          <p:nvPr/>
        </p:nvSpPr>
        <p:spPr>
          <a:xfrm rot="19650823">
            <a:off x="8646289" y="1597306"/>
            <a:ext cx="173620" cy="83337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7407427" y="1154433"/>
            <a:ext cx="2651344" cy="461665"/>
          </a:xfrm>
          <a:prstGeom prst="rect">
            <a:avLst/>
          </a:prstGeom>
          <a:noFill/>
        </p:spPr>
        <p:txBody>
          <a:bodyPr wrap="square" rtlCol="0">
            <a:spAutoFit/>
          </a:bodyPr>
          <a:lstStyle/>
          <a:p>
            <a:r>
              <a:rPr lang="en-US" altLang="zh-CN" sz="2400" b="1"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Short and Shape</a:t>
            </a:r>
            <a:endParaRPr lang="zh-CN" altLang="en-US" sz="2400"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
        <p:nvSpPr>
          <p:cNvPr id="9" name="灯片编号占位符 8"/>
          <p:cNvSpPr>
            <a:spLocks noGrp="1"/>
          </p:cNvSpPr>
          <p:nvPr>
            <p:ph type="sldNum" sz="quarter" idx="12"/>
          </p:nvPr>
        </p:nvSpPr>
        <p:spPr>
          <a:xfrm>
            <a:off x="10905523" y="6180425"/>
            <a:ext cx="779767" cy="365125"/>
          </a:xfrm>
        </p:spPr>
        <p:txBody>
          <a:bodyPr/>
          <a:lstStyle/>
          <a:p>
            <a:fld id="{B6E74E9B-D8B4-4AB2-966D-7F43BBEA4B0E}" type="slidenum">
              <a:rPr lang="zh-CN" altLang="en-US" smtClean="0">
                <a:solidFill>
                  <a:schemeClr val="tx1"/>
                </a:solidFill>
              </a:rPr>
              <a:t>14</a:t>
            </a:fld>
            <a:endParaRPr lang="zh-CN" altLang="en-US" dirty="0">
              <a:solidFill>
                <a:schemeClr val="tx1"/>
              </a:solidFill>
            </a:endParaRPr>
          </a:p>
        </p:txBody>
      </p:sp>
    </p:spTree>
    <p:extLst>
      <p:ext uri="{BB962C8B-B14F-4D97-AF65-F5344CB8AC3E}">
        <p14:creationId xmlns:p14="http://schemas.microsoft.com/office/powerpoint/2010/main" val="280000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solidFill>
                  <a:srgbClr val="CC0000"/>
                </a:solidFill>
                <a:latin typeface="Calibri" panose="020F0502020204030204" pitchFamily="34" charset="0"/>
              </a:rPr>
              <a:t>Calibration </a:t>
            </a:r>
            <a:r>
              <a:rPr lang="en-US" altLang="zh-CN" dirty="0" smtClean="0">
                <a:solidFill>
                  <a:srgbClr val="CC0000"/>
                </a:solidFill>
                <a:latin typeface="Calibri" panose="020F0502020204030204" pitchFamily="34" charset="0"/>
              </a:rPr>
              <a:t>Magnetic </a:t>
            </a:r>
            <a:r>
              <a:rPr lang="en-US" altLang="zh-CN" dirty="0">
                <a:solidFill>
                  <a:srgbClr val="CC0000"/>
                </a:solidFill>
                <a:latin typeface="Calibri" panose="020F0502020204030204" pitchFamily="34" charset="0"/>
              </a:rPr>
              <a:t>S</a:t>
            </a:r>
            <a:r>
              <a:rPr lang="en-US" altLang="zh-CN" dirty="0" smtClean="0">
                <a:solidFill>
                  <a:srgbClr val="CC0000"/>
                </a:solidFill>
                <a:latin typeface="Calibri" panose="020F0502020204030204" pitchFamily="34" charset="0"/>
              </a:rPr>
              <a:t>ensors </a:t>
            </a:r>
            <a:r>
              <a:rPr lang="en-US" altLang="zh-CN" dirty="0">
                <a:solidFill>
                  <a:srgbClr val="CC0000"/>
                </a:solidFill>
                <a:latin typeface="Calibri" panose="020F0502020204030204" pitchFamily="34" charset="0"/>
              </a:rPr>
              <a:t>of </a:t>
            </a:r>
            <a:r>
              <a:rPr lang="en-US" altLang="zh-CN" dirty="0" smtClean="0">
                <a:solidFill>
                  <a:srgbClr val="CC0000"/>
                </a:solidFill>
                <a:latin typeface="Calibri" panose="020F0502020204030204" pitchFamily="34" charset="0"/>
              </a:rPr>
              <a:t>Phones</a:t>
            </a:r>
            <a:endParaRPr lang="zh-CN" altLang="en-US" dirty="0">
              <a:solidFill>
                <a:srgbClr val="CC0000"/>
              </a:solidFill>
              <a:latin typeface="Calibri" panose="020F0502020204030204" pitchFamily="34" charset="0"/>
            </a:endParaRPr>
          </a:p>
        </p:txBody>
      </p:sp>
      <p:sp>
        <p:nvSpPr>
          <p:cNvPr id="3" name="内容占位符 2"/>
          <p:cNvSpPr>
            <a:spLocks noGrp="1"/>
          </p:cNvSpPr>
          <p:nvPr>
            <p:ph idx="1"/>
          </p:nvPr>
        </p:nvSpPr>
        <p:spPr>
          <a:xfrm>
            <a:off x="2012270" y="1709058"/>
            <a:ext cx="8915400" cy="4702628"/>
          </a:xfrm>
        </p:spPr>
        <p:txBody>
          <a:bodyPr>
            <a:noAutofit/>
          </a:bodyPr>
          <a:lstStyle/>
          <a:p>
            <a:r>
              <a:rPr lang="en-US" altLang="zh-CN" sz="2400" dirty="0" smtClean="0">
                <a:latin typeface="Calibri" panose="020F0502020204030204" pitchFamily="34" charset="0"/>
              </a:rPr>
              <a:t>High-precision magnetic sensor-----Honeywell HMC5883L</a:t>
            </a:r>
          </a:p>
          <a:p>
            <a:endParaRPr lang="en-US" altLang="zh-CN" sz="2400" dirty="0" smtClean="0">
              <a:latin typeface="Calibri" panose="020F0502020204030204" pitchFamily="34" charset="0"/>
            </a:endParaRPr>
          </a:p>
          <a:p>
            <a:endParaRPr lang="en-US" altLang="zh-CN" sz="2400" dirty="0">
              <a:latin typeface="Calibri" panose="020F0502020204030204" pitchFamily="34" charset="0"/>
            </a:endParaRPr>
          </a:p>
          <a:p>
            <a:endParaRPr lang="en-US" altLang="zh-CN" sz="2400" dirty="0">
              <a:latin typeface="Calibri" panose="020F0502020204030204" pitchFamily="34" charset="0"/>
            </a:endParaRPr>
          </a:p>
          <a:p>
            <a:endParaRPr lang="en-US" altLang="zh-CN" sz="2400" dirty="0" smtClean="0">
              <a:latin typeface="Calibri" panose="020F0502020204030204" pitchFamily="34" charset="0"/>
            </a:endParaRPr>
          </a:p>
          <a:p>
            <a:endParaRPr lang="en-US" altLang="zh-CN" sz="2400" dirty="0">
              <a:latin typeface="Calibri" panose="020F0502020204030204" pitchFamily="34" charset="0"/>
            </a:endParaRPr>
          </a:p>
          <a:p>
            <a:endParaRPr lang="en-US" altLang="zh-CN" sz="2400" dirty="0" smtClean="0">
              <a:latin typeface="Calibri" panose="020F0502020204030204" pitchFamily="34" charset="0"/>
            </a:endParaRPr>
          </a:p>
          <a:p>
            <a:r>
              <a:rPr lang="en-US" altLang="zh-CN" sz="2400" dirty="0" smtClean="0">
                <a:latin typeface="Calibri" panose="020F0502020204030204" pitchFamily="34" charset="0"/>
              </a:rPr>
              <a:t>Linear </a:t>
            </a:r>
            <a:r>
              <a:rPr lang="en-US" altLang="zh-CN" sz="2400" dirty="0">
                <a:latin typeface="Calibri" panose="020F0502020204030204" pitchFamily="34" charset="0"/>
              </a:rPr>
              <a:t>compensation </a:t>
            </a:r>
            <a:r>
              <a:rPr lang="en-US" altLang="zh-CN" sz="2400" dirty="0" smtClean="0">
                <a:latin typeface="Calibri" panose="020F0502020204030204" pitchFamily="34" charset="0"/>
              </a:rPr>
              <a:t>of errors</a:t>
            </a:r>
          </a:p>
          <a:p>
            <a:r>
              <a:rPr lang="en-US" altLang="zh-CN" sz="2400" dirty="0" smtClean="0">
                <a:latin typeface="Calibri" panose="020F0502020204030204" pitchFamily="34" charset="0"/>
              </a:rPr>
              <a:t>Sampling </a:t>
            </a:r>
            <a:r>
              <a:rPr lang="en-US" altLang="zh-CN" sz="2400" dirty="0">
                <a:latin typeface="Calibri" panose="020F0502020204030204" pitchFamily="34" charset="0"/>
              </a:rPr>
              <a:t>rate </a:t>
            </a:r>
            <a:r>
              <a:rPr lang="en-US" altLang="zh-CN" sz="2400" dirty="0" smtClean="0">
                <a:latin typeface="Calibri" panose="020F0502020204030204" pitchFamily="34" charset="0"/>
              </a:rPr>
              <a:t>is 50 Hz</a:t>
            </a:r>
            <a:endParaRPr lang="zh-CN" altLang="en-US" sz="2400" dirty="0">
              <a:latin typeface="Calibri" panose="020F0502020204030204" pitchFamily="34" charset="0"/>
            </a:endParaRPr>
          </a:p>
        </p:txBody>
      </p:sp>
      <p:grpSp>
        <p:nvGrpSpPr>
          <p:cNvPr id="8" name="组合 7"/>
          <p:cNvGrpSpPr/>
          <p:nvPr/>
        </p:nvGrpSpPr>
        <p:grpSpPr>
          <a:xfrm>
            <a:off x="3540740" y="2254120"/>
            <a:ext cx="5021066" cy="2867311"/>
            <a:chOff x="3573396" y="2689548"/>
            <a:chExt cx="5021066" cy="2867311"/>
          </a:xfrm>
        </p:grpSpPr>
        <p:grpSp>
          <p:nvGrpSpPr>
            <p:cNvPr id="6" name="组合 5"/>
            <p:cNvGrpSpPr/>
            <p:nvPr/>
          </p:nvGrpSpPr>
          <p:grpSpPr>
            <a:xfrm>
              <a:off x="3573396" y="2689548"/>
              <a:ext cx="4460261" cy="2867311"/>
              <a:chOff x="3573396" y="2689548"/>
              <a:chExt cx="4460261" cy="2867311"/>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3396" y="2689548"/>
                <a:ext cx="4460261" cy="2867311"/>
              </a:xfrm>
              <a:prstGeom prst="rect">
                <a:avLst/>
              </a:prstGeom>
            </p:spPr>
          </p:pic>
          <p:sp>
            <p:nvSpPr>
              <p:cNvPr id="5" name="圆角矩形 4"/>
              <p:cNvSpPr/>
              <p:nvPr/>
            </p:nvSpPr>
            <p:spPr>
              <a:xfrm>
                <a:off x="7228114" y="3320143"/>
                <a:ext cx="805543" cy="685800"/>
              </a:xfrm>
              <a:prstGeom prst="roundRect">
                <a:avLst/>
              </a:prstGeom>
              <a:noFill/>
              <a:ln w="1143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grpSp>
        <p:sp>
          <p:nvSpPr>
            <p:cNvPr id="7" name="下箭头 6"/>
            <p:cNvSpPr/>
            <p:nvPr/>
          </p:nvSpPr>
          <p:spPr>
            <a:xfrm rot="2774777">
              <a:off x="8017566" y="2781256"/>
              <a:ext cx="523198" cy="630595"/>
            </a:xfrm>
            <a:prstGeom prst="downArrow">
              <a:avLst>
                <a:gd name="adj1" fmla="val 39691"/>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灯片编号占位符 9"/>
          <p:cNvSpPr>
            <a:spLocks noGrp="1"/>
          </p:cNvSpPr>
          <p:nvPr>
            <p:ph type="sldNum" sz="quarter" idx="12"/>
          </p:nvPr>
        </p:nvSpPr>
        <p:spPr>
          <a:xfrm>
            <a:off x="10826258" y="6229123"/>
            <a:ext cx="779767" cy="365125"/>
          </a:xfrm>
        </p:spPr>
        <p:txBody>
          <a:bodyPr/>
          <a:lstStyle/>
          <a:p>
            <a:fld id="{B6E74E9B-D8B4-4AB2-966D-7F43BBEA4B0E}" type="slidenum">
              <a:rPr lang="zh-CN" altLang="en-US" smtClean="0">
                <a:solidFill>
                  <a:schemeClr val="tx1"/>
                </a:solidFill>
              </a:rPr>
              <a:t>15</a:t>
            </a:fld>
            <a:endParaRPr lang="zh-CN" altLang="en-US" dirty="0">
              <a:solidFill>
                <a:schemeClr val="tx1"/>
              </a:solidFill>
            </a:endParaRPr>
          </a:p>
        </p:txBody>
      </p:sp>
    </p:spTree>
    <p:extLst>
      <p:ext uri="{BB962C8B-B14F-4D97-AF65-F5344CB8AC3E}">
        <p14:creationId xmlns:p14="http://schemas.microsoft.com/office/powerpoint/2010/main" val="26585947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solidFill>
                  <a:srgbClr val="CC0000"/>
                </a:solidFill>
                <a:latin typeface="Calibri" panose="020F0502020204030204" pitchFamily="34" charset="0"/>
              </a:rPr>
              <a:t>Attitude of T</a:t>
            </a:r>
            <a:r>
              <a:rPr lang="en-US" altLang="zh-CN" dirty="0" smtClean="0">
                <a:solidFill>
                  <a:srgbClr val="CC0000"/>
                </a:solidFill>
                <a:latin typeface="Calibri" panose="020F0502020204030204" pitchFamily="34" charset="0"/>
              </a:rPr>
              <a:t>he Smartphone</a:t>
            </a:r>
            <a:endParaRPr lang="zh-CN" altLang="en-US" dirty="0">
              <a:solidFill>
                <a:srgbClr val="CC0000"/>
              </a:solidFill>
              <a:latin typeface="Calibri" panose="020F0502020204030204" pitchFamily="34" charset="0"/>
            </a:endParaRPr>
          </a:p>
        </p:txBody>
      </p:sp>
      <p:sp>
        <p:nvSpPr>
          <p:cNvPr id="3" name="内容占位符 2"/>
          <p:cNvSpPr>
            <a:spLocks noGrp="1"/>
          </p:cNvSpPr>
          <p:nvPr>
            <p:ph idx="1"/>
          </p:nvPr>
        </p:nvSpPr>
        <p:spPr>
          <a:xfrm>
            <a:off x="2001384" y="1643743"/>
            <a:ext cx="8915400" cy="3777622"/>
          </a:xfrm>
        </p:spPr>
        <p:txBody>
          <a:bodyPr>
            <a:noAutofit/>
          </a:bodyPr>
          <a:lstStyle/>
          <a:p>
            <a:r>
              <a:rPr lang="en-US" altLang="zh-CN" sz="2400" dirty="0" smtClean="0">
                <a:latin typeface="Calibri" panose="020F0502020204030204" pitchFamily="34" charset="0"/>
              </a:rPr>
              <a:t>Different carrying ways</a:t>
            </a:r>
          </a:p>
          <a:p>
            <a:pPr lvl="1"/>
            <a:r>
              <a:rPr lang="en-US" altLang="zh-CN" sz="2000" dirty="0" smtClean="0">
                <a:latin typeface="Calibri" panose="020F0502020204030204" pitchFamily="34" charset="0"/>
              </a:rPr>
              <a:t>Hold in hand</a:t>
            </a:r>
          </a:p>
          <a:p>
            <a:pPr lvl="1"/>
            <a:r>
              <a:rPr lang="en-US" altLang="zh-CN" sz="2000" dirty="0" smtClean="0">
                <a:latin typeface="Calibri" panose="020F0502020204030204" pitchFamily="34" charset="0"/>
              </a:rPr>
              <a:t>Put in pocket </a:t>
            </a:r>
          </a:p>
          <a:p>
            <a:pPr lvl="1"/>
            <a:r>
              <a:rPr lang="en-US" altLang="zh-CN" sz="2000" dirty="0" smtClean="0">
                <a:latin typeface="Calibri" panose="020F0502020204030204" pitchFamily="34" charset="0"/>
              </a:rPr>
              <a:t>Lie in bag</a:t>
            </a:r>
          </a:p>
          <a:p>
            <a:r>
              <a:rPr lang="en-US" altLang="zh-CN" sz="2400" dirty="0">
                <a:latin typeface="Calibri" panose="020F0502020204030204" pitchFamily="34" charset="0"/>
              </a:rPr>
              <a:t>Normalization of magnetic signals</a:t>
            </a:r>
          </a:p>
          <a:p>
            <a:pPr lvl="1"/>
            <a:r>
              <a:rPr lang="en-US" altLang="zh-CN" sz="2000" dirty="0" smtClean="0">
                <a:latin typeface="Calibri" panose="020F0502020204030204" pitchFamily="34" charset="0"/>
              </a:rPr>
              <a:t>OCS to LACS</a:t>
            </a:r>
          </a:p>
          <a:p>
            <a:r>
              <a:rPr lang="en-US" altLang="zh-CN" sz="2400" dirty="0">
                <a:latin typeface="Calibri" panose="020F0502020204030204" pitchFamily="34" charset="0"/>
              </a:rPr>
              <a:t>Three </a:t>
            </a:r>
            <a:r>
              <a:rPr lang="en-US" altLang="zh-CN" sz="2400" dirty="0" smtClean="0">
                <a:latin typeface="Calibri" panose="020F0502020204030204" pitchFamily="34" charset="0"/>
              </a:rPr>
              <a:t>angles </a:t>
            </a:r>
            <a:endParaRPr lang="en-US" altLang="zh-CN" sz="2400" dirty="0">
              <a:latin typeface="Calibri" panose="020F0502020204030204" pitchFamily="34" charset="0"/>
            </a:endParaRPr>
          </a:p>
          <a:p>
            <a:pPr lvl="1"/>
            <a:r>
              <a:rPr lang="en-US" altLang="zh-CN" sz="2000" dirty="0" smtClean="0">
                <a:latin typeface="Calibri" panose="020F0502020204030204" pitchFamily="34" charset="0"/>
              </a:rPr>
              <a:t>Azimuth </a:t>
            </a:r>
            <a:r>
              <a:rPr lang="en-US" altLang="zh-CN" sz="2000" dirty="0">
                <a:latin typeface="Calibri" panose="020F0502020204030204" pitchFamily="34" charset="0"/>
              </a:rPr>
              <a:t>angle </a:t>
            </a:r>
            <a:r>
              <a:rPr lang="el-GR" altLang="zh-CN" sz="2000" dirty="0" smtClean="0">
                <a:latin typeface="Calibri" panose="020F0502020204030204" pitchFamily="34" charset="0"/>
              </a:rPr>
              <a:t>ψ</a:t>
            </a:r>
            <a:endParaRPr lang="en-US" altLang="zh-CN" sz="2000" dirty="0" smtClean="0">
              <a:latin typeface="Calibri" panose="020F0502020204030204" pitchFamily="34" charset="0"/>
            </a:endParaRPr>
          </a:p>
          <a:p>
            <a:pPr lvl="1"/>
            <a:r>
              <a:rPr lang="en-US" altLang="zh-CN" sz="2000" dirty="0" smtClean="0">
                <a:latin typeface="Calibri" panose="020F0502020204030204" pitchFamily="34" charset="0"/>
              </a:rPr>
              <a:t>Pitch </a:t>
            </a:r>
            <a:r>
              <a:rPr lang="en-US" altLang="zh-CN" sz="2000" dirty="0">
                <a:latin typeface="Calibri" panose="020F0502020204030204" pitchFamily="34" charset="0"/>
              </a:rPr>
              <a:t>angle </a:t>
            </a:r>
            <a:r>
              <a:rPr lang="el-GR" altLang="zh-CN" sz="2000" dirty="0" smtClean="0">
                <a:latin typeface="Calibri" panose="020F0502020204030204" pitchFamily="34" charset="0"/>
              </a:rPr>
              <a:t>ω</a:t>
            </a:r>
            <a:endParaRPr lang="en-US" altLang="zh-CN" sz="2000" dirty="0" smtClean="0">
              <a:latin typeface="Calibri" panose="020F0502020204030204" pitchFamily="34" charset="0"/>
            </a:endParaRPr>
          </a:p>
          <a:p>
            <a:pPr lvl="1"/>
            <a:r>
              <a:rPr lang="en-US" altLang="zh-CN" sz="2000" dirty="0" smtClean="0">
                <a:latin typeface="Calibri" panose="020F0502020204030204" pitchFamily="34" charset="0"/>
              </a:rPr>
              <a:t>Roll angle </a:t>
            </a:r>
            <a:r>
              <a:rPr lang="el-GR" altLang="zh-CN" sz="2000" dirty="0">
                <a:latin typeface="Calibri" panose="020F0502020204030204" pitchFamily="34" charset="0"/>
              </a:rPr>
              <a:t>θ</a:t>
            </a:r>
            <a:endParaRPr lang="zh-CN" altLang="en-US" sz="2000" dirty="0">
              <a:latin typeface="Calibri" panose="020F0502020204030204" pitchFamily="34" charset="0"/>
            </a:endParaRPr>
          </a:p>
        </p:txBody>
      </p:sp>
      <p:pic>
        <p:nvPicPr>
          <p:cNvPr id="5" name="图片 4"/>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28115" y="1794175"/>
            <a:ext cx="3354603" cy="3476758"/>
          </a:xfrm>
          <a:prstGeom prst="rect">
            <a:avLst/>
          </a:prstGeom>
        </p:spPr>
      </p:pic>
      <p:pic>
        <p:nvPicPr>
          <p:cNvPr id="4" name="图片 3"/>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13173" y="5976257"/>
            <a:ext cx="3082111" cy="464741"/>
          </a:xfrm>
          <a:prstGeom prst="rect">
            <a:avLst/>
          </a:prstGeom>
        </p:spPr>
      </p:pic>
      <p:sp>
        <p:nvSpPr>
          <p:cNvPr id="7" name="灯片编号占位符 6"/>
          <p:cNvSpPr>
            <a:spLocks noGrp="1"/>
          </p:cNvSpPr>
          <p:nvPr>
            <p:ph type="sldNum" sz="quarter" idx="12"/>
          </p:nvPr>
        </p:nvSpPr>
        <p:spPr>
          <a:xfrm>
            <a:off x="10916784" y="6258435"/>
            <a:ext cx="779767" cy="365125"/>
          </a:xfrm>
        </p:spPr>
        <p:txBody>
          <a:bodyPr/>
          <a:lstStyle/>
          <a:p>
            <a:fld id="{B6E74E9B-D8B4-4AB2-966D-7F43BBEA4B0E}" type="slidenum">
              <a:rPr lang="zh-CN" altLang="en-US" smtClean="0">
                <a:solidFill>
                  <a:schemeClr val="tx1"/>
                </a:solidFill>
              </a:rPr>
              <a:t>16</a:t>
            </a:fld>
            <a:endParaRPr lang="zh-CN" altLang="en-US" dirty="0">
              <a:solidFill>
                <a:schemeClr val="tx1"/>
              </a:solidFill>
            </a:endParaRPr>
          </a:p>
        </p:txBody>
      </p:sp>
    </p:spTree>
    <p:extLst>
      <p:ext uri="{BB962C8B-B14F-4D97-AF65-F5344CB8AC3E}">
        <p14:creationId xmlns:p14="http://schemas.microsoft.com/office/powerpoint/2010/main" val="8252547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solidFill>
                  <a:srgbClr val="CC0000"/>
                </a:solidFill>
                <a:latin typeface="Calibri" panose="020F0502020204030204" pitchFamily="34" charset="0"/>
              </a:rPr>
              <a:t>Signal Processing</a:t>
            </a:r>
            <a:endParaRPr lang="zh-CN" altLang="en-US" dirty="0">
              <a:solidFill>
                <a:srgbClr val="CC0000"/>
              </a:solidFill>
              <a:latin typeface="Calibri" panose="020F0502020204030204" pitchFamily="34" charset="0"/>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8768" y="2140424"/>
            <a:ext cx="4488569" cy="2888230"/>
          </a:xfrm>
          <a:prstGeom prst="rect">
            <a:avLst/>
          </a:prstGeom>
        </p:spPr>
      </p:pic>
      <p:sp>
        <p:nvSpPr>
          <p:cNvPr id="6" name="矩形 5"/>
          <p:cNvSpPr/>
          <p:nvPr/>
        </p:nvSpPr>
        <p:spPr>
          <a:xfrm>
            <a:off x="2362555" y="2009196"/>
            <a:ext cx="3153427" cy="769441"/>
          </a:xfrm>
          <a:prstGeom prst="rect">
            <a:avLst/>
          </a:prstGeom>
        </p:spPr>
        <p:txBody>
          <a:bodyPr wrap="none">
            <a:spAutoFit/>
          </a:bodyPr>
          <a:lstStyle/>
          <a:p>
            <a:pPr marL="342900" indent="-342900">
              <a:buFont typeface="Wingdings" panose="05000000000000000000" pitchFamily="2" charset="2"/>
              <a:buChar char="l"/>
            </a:pPr>
            <a:r>
              <a:rPr lang="en-US" altLang="zh-CN" sz="2400" dirty="0" smtClean="0">
                <a:solidFill>
                  <a:srgbClr val="00B0F0"/>
                </a:solidFill>
                <a:latin typeface="Calibri" panose="020F0502020204030204" pitchFamily="34" charset="0"/>
              </a:rPr>
              <a:t>Pre-processing</a:t>
            </a:r>
          </a:p>
          <a:p>
            <a:pPr marL="800100" lvl="1" indent="-342900">
              <a:buFont typeface="Wingdings" panose="05000000000000000000" pitchFamily="2" charset="2"/>
              <a:buChar char="l"/>
            </a:pPr>
            <a:r>
              <a:rPr lang="en-US" altLang="zh-CN" sz="2000" dirty="0" smtClean="0">
                <a:latin typeface="Calibri" panose="020F0502020204030204" pitchFamily="34" charset="0"/>
              </a:rPr>
              <a:t>Clear periodic noises</a:t>
            </a:r>
            <a:endParaRPr lang="en-US" altLang="zh-CN" sz="2000" dirty="0">
              <a:latin typeface="Calibri" panose="020F0502020204030204" pitchFamily="34" charset="0"/>
            </a:endParaRPr>
          </a:p>
        </p:txBody>
      </p:sp>
      <p:sp>
        <p:nvSpPr>
          <p:cNvPr id="7" name="矩形 6"/>
          <p:cNvSpPr/>
          <p:nvPr/>
        </p:nvSpPr>
        <p:spPr>
          <a:xfrm>
            <a:off x="2334085" y="3346882"/>
            <a:ext cx="3276794" cy="1077218"/>
          </a:xfrm>
          <a:prstGeom prst="rect">
            <a:avLst/>
          </a:prstGeom>
        </p:spPr>
        <p:txBody>
          <a:bodyPr wrap="none">
            <a:spAutoFit/>
          </a:bodyPr>
          <a:lstStyle/>
          <a:p>
            <a:pPr marL="342900" indent="-342900">
              <a:buFont typeface="Wingdings" panose="05000000000000000000" pitchFamily="2" charset="2"/>
              <a:buChar char="l"/>
            </a:pPr>
            <a:r>
              <a:rPr lang="en-US" altLang="zh-CN" sz="2400" dirty="0">
                <a:solidFill>
                  <a:srgbClr val="00B0F0"/>
                </a:solidFill>
                <a:latin typeface="Calibri" panose="020F0502020204030204" pitchFamily="34" charset="0"/>
              </a:rPr>
              <a:t>Edge preserving </a:t>
            </a:r>
            <a:r>
              <a:rPr lang="en-US" altLang="zh-CN" sz="2400" dirty="0" smtClean="0">
                <a:solidFill>
                  <a:srgbClr val="00B0F0"/>
                </a:solidFill>
                <a:latin typeface="Calibri" panose="020F0502020204030204" pitchFamily="34" charset="0"/>
              </a:rPr>
              <a:t>filter</a:t>
            </a:r>
          </a:p>
          <a:p>
            <a:pPr marL="800100" lvl="1" indent="-342900">
              <a:buFont typeface="Wingdings" panose="05000000000000000000" pitchFamily="2" charset="2"/>
              <a:buChar char="l"/>
            </a:pPr>
            <a:r>
              <a:rPr lang="en-US" altLang="zh-CN" sz="2000" dirty="0">
                <a:latin typeface="Calibri" panose="020F0502020204030204" pitchFamily="34" charset="0"/>
              </a:rPr>
              <a:t>Remove </a:t>
            </a:r>
            <a:r>
              <a:rPr lang="en-US" altLang="zh-CN" sz="2000" dirty="0" smtClean="0">
                <a:latin typeface="Calibri" panose="020F0502020204030204" pitchFamily="34" charset="0"/>
              </a:rPr>
              <a:t>slow changes</a:t>
            </a:r>
            <a:endParaRPr lang="en-US" altLang="zh-CN" sz="2000" dirty="0">
              <a:latin typeface="Calibri" panose="020F0502020204030204" pitchFamily="34" charset="0"/>
            </a:endParaRPr>
          </a:p>
          <a:p>
            <a:pPr marL="800100" lvl="1" indent="-342900">
              <a:buFont typeface="Wingdings" panose="05000000000000000000" pitchFamily="2" charset="2"/>
              <a:buChar char="l"/>
            </a:pPr>
            <a:r>
              <a:rPr lang="en-US" altLang="zh-CN" sz="2000" dirty="0">
                <a:latin typeface="Calibri" panose="020F0502020204030204" pitchFamily="34" charset="0"/>
              </a:rPr>
              <a:t>Keep sharp changes</a:t>
            </a:r>
          </a:p>
        </p:txBody>
      </p:sp>
      <p:sp>
        <p:nvSpPr>
          <p:cNvPr id="8" name="矩形 7"/>
          <p:cNvSpPr/>
          <p:nvPr/>
        </p:nvSpPr>
        <p:spPr>
          <a:xfrm>
            <a:off x="2362555" y="5166521"/>
            <a:ext cx="2500685" cy="1384995"/>
          </a:xfrm>
          <a:prstGeom prst="rect">
            <a:avLst/>
          </a:prstGeom>
        </p:spPr>
        <p:txBody>
          <a:bodyPr wrap="none">
            <a:spAutoFit/>
          </a:bodyPr>
          <a:lstStyle/>
          <a:p>
            <a:pPr marL="342900" indent="-342900">
              <a:buFont typeface="Wingdings" panose="05000000000000000000" pitchFamily="2" charset="2"/>
              <a:buChar char="l"/>
            </a:pPr>
            <a:r>
              <a:rPr lang="en-US" altLang="zh-CN" sz="2400" dirty="0">
                <a:solidFill>
                  <a:srgbClr val="00B0F0"/>
                </a:solidFill>
                <a:latin typeface="Calibri" panose="020F0502020204030204" pitchFamily="34" charset="0"/>
              </a:rPr>
              <a:t>Gaussian </a:t>
            </a:r>
            <a:r>
              <a:rPr lang="en-US" altLang="zh-CN" sz="2400" dirty="0" smtClean="0">
                <a:solidFill>
                  <a:srgbClr val="00B0F0"/>
                </a:solidFill>
                <a:latin typeface="Calibri" panose="020F0502020204030204" pitchFamily="34" charset="0"/>
              </a:rPr>
              <a:t>kernel</a:t>
            </a:r>
            <a:endParaRPr lang="en-US" altLang="zh-CN" sz="2000" dirty="0">
              <a:latin typeface="Calibri" panose="020F0502020204030204" pitchFamily="34" charset="0"/>
            </a:endParaRPr>
          </a:p>
          <a:p>
            <a:pPr marL="800100" lvl="1" indent="-342900">
              <a:buFont typeface="Wingdings" panose="05000000000000000000" pitchFamily="2" charset="2"/>
              <a:buChar char="l"/>
            </a:pPr>
            <a:r>
              <a:rPr lang="en-US" altLang="zh-CN" sz="2000" dirty="0" smtClean="0">
                <a:latin typeface="Calibri" panose="020F0502020204030204" pitchFamily="34" charset="0"/>
              </a:rPr>
              <a:t>Space kernel</a:t>
            </a:r>
          </a:p>
          <a:p>
            <a:pPr marL="800100" lvl="1" indent="-342900">
              <a:buFont typeface="Wingdings" panose="05000000000000000000" pitchFamily="2" charset="2"/>
              <a:buChar char="l"/>
            </a:pPr>
            <a:endParaRPr lang="en-US" altLang="zh-CN" sz="2000" dirty="0" smtClean="0">
              <a:latin typeface="Calibri" panose="020F0502020204030204" pitchFamily="34" charset="0"/>
            </a:endParaRPr>
          </a:p>
          <a:p>
            <a:pPr marL="800100" lvl="1" indent="-342900">
              <a:buFont typeface="Wingdings" panose="05000000000000000000" pitchFamily="2" charset="2"/>
              <a:buChar char="l"/>
            </a:pPr>
            <a:r>
              <a:rPr lang="en-US" altLang="zh-CN" sz="2000" dirty="0" smtClean="0">
                <a:latin typeface="Calibri" panose="020F0502020204030204" pitchFamily="34" charset="0"/>
              </a:rPr>
              <a:t>Range </a:t>
            </a:r>
            <a:r>
              <a:rPr lang="en-US" altLang="zh-CN" sz="2000" dirty="0" err="1" smtClean="0">
                <a:latin typeface="Calibri" panose="020F0502020204030204" pitchFamily="34" charset="0"/>
              </a:rPr>
              <a:t>kernal</a:t>
            </a:r>
            <a:endParaRPr lang="en-US" altLang="zh-CN" sz="2000" dirty="0">
              <a:latin typeface="Calibri" panose="020F0502020204030204" pitchFamily="34" charset="0"/>
            </a:endParaRPr>
          </a:p>
        </p:txBody>
      </p:sp>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3240" y="5515741"/>
            <a:ext cx="2530059" cy="548688"/>
          </a:xfrm>
          <a:prstGeom prst="rect">
            <a:avLst/>
          </a:prstGeom>
        </p:spPr>
      </p:pic>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0860" y="6165977"/>
            <a:ext cx="2522439" cy="495343"/>
          </a:xfrm>
          <a:prstGeom prst="rect">
            <a:avLst/>
          </a:prstGeom>
        </p:spPr>
      </p:pic>
      <p:pic>
        <p:nvPicPr>
          <p:cNvPr id="11" name="图片 10"/>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62226" y="4488987"/>
            <a:ext cx="5014298" cy="634391"/>
          </a:xfrm>
          <a:prstGeom prst="rect">
            <a:avLst/>
          </a:prstGeom>
        </p:spPr>
      </p:pic>
      <p:sp>
        <p:nvSpPr>
          <p:cNvPr id="5" name="灯片编号占位符 4"/>
          <p:cNvSpPr>
            <a:spLocks noGrp="1"/>
          </p:cNvSpPr>
          <p:nvPr>
            <p:ph type="sldNum" sz="quarter" idx="12"/>
          </p:nvPr>
        </p:nvSpPr>
        <p:spPr>
          <a:xfrm>
            <a:off x="10724845" y="6064429"/>
            <a:ext cx="779767" cy="365125"/>
          </a:xfrm>
        </p:spPr>
        <p:txBody>
          <a:bodyPr/>
          <a:lstStyle/>
          <a:p>
            <a:fld id="{B6E74E9B-D8B4-4AB2-966D-7F43BBEA4B0E}" type="slidenum">
              <a:rPr lang="zh-CN" altLang="en-US" smtClean="0">
                <a:solidFill>
                  <a:schemeClr val="tx1"/>
                </a:solidFill>
              </a:rPr>
              <a:t>17</a:t>
            </a:fld>
            <a:endParaRPr lang="zh-CN" altLang="en-US" dirty="0">
              <a:solidFill>
                <a:schemeClr val="tx1"/>
              </a:solidFill>
            </a:endParaRPr>
          </a:p>
        </p:txBody>
      </p:sp>
    </p:spTree>
    <p:extLst>
      <p:ext uri="{BB962C8B-B14F-4D97-AF65-F5344CB8AC3E}">
        <p14:creationId xmlns:p14="http://schemas.microsoft.com/office/powerpoint/2010/main" val="13928993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solidFill>
                  <a:srgbClr val="CC0000"/>
                </a:solidFill>
                <a:latin typeface="Calibri" panose="020F0502020204030204" pitchFamily="34" charset="0"/>
              </a:rPr>
              <a:t>Feature </a:t>
            </a:r>
            <a:r>
              <a:rPr lang="en-US" altLang="zh-CN" dirty="0" smtClean="0">
                <a:solidFill>
                  <a:srgbClr val="CC0000"/>
                </a:solidFill>
                <a:latin typeface="Calibri" panose="020F0502020204030204" pitchFamily="34" charset="0"/>
              </a:rPr>
              <a:t>Correlation</a:t>
            </a:r>
            <a:endParaRPr lang="zh-CN" altLang="en-US" dirty="0">
              <a:solidFill>
                <a:srgbClr val="CC0000"/>
              </a:solidFill>
              <a:latin typeface="Calibri" panose="020F0502020204030204" pitchFamily="34" charset="0"/>
            </a:endParaRPr>
          </a:p>
        </p:txBody>
      </p:sp>
      <p:sp>
        <p:nvSpPr>
          <p:cNvPr id="7" name="矩形 6"/>
          <p:cNvSpPr/>
          <p:nvPr/>
        </p:nvSpPr>
        <p:spPr>
          <a:xfrm>
            <a:off x="2230426" y="1663420"/>
            <a:ext cx="3178242" cy="461665"/>
          </a:xfrm>
          <a:prstGeom prst="rect">
            <a:avLst/>
          </a:prstGeom>
        </p:spPr>
        <p:txBody>
          <a:bodyPr wrap="none">
            <a:spAutoFit/>
          </a:bodyPr>
          <a:lstStyle/>
          <a:p>
            <a:r>
              <a:rPr lang="en-US" altLang="zh-CN" sz="2400" dirty="0" smtClean="0">
                <a:latin typeface="Calibri" panose="020F0502020204030204" pitchFamily="34" charset="0"/>
              </a:rPr>
              <a:t>Detailed </a:t>
            </a:r>
            <a:r>
              <a:rPr lang="en-US" altLang="zh-CN" sz="2400" dirty="0">
                <a:latin typeface="Calibri" panose="020F0502020204030204" pitchFamily="34" charset="0"/>
              </a:rPr>
              <a:t>signal features </a:t>
            </a:r>
          </a:p>
        </p:txBody>
      </p:sp>
      <p:grpSp>
        <p:nvGrpSpPr>
          <p:cNvPr id="16" name="组合 15"/>
          <p:cNvGrpSpPr/>
          <p:nvPr/>
        </p:nvGrpSpPr>
        <p:grpSpPr>
          <a:xfrm>
            <a:off x="2368027" y="2062564"/>
            <a:ext cx="4351397" cy="3396389"/>
            <a:chOff x="7663162" y="1305188"/>
            <a:chExt cx="4351397" cy="3396389"/>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3162" y="1828588"/>
              <a:ext cx="4351397" cy="2872989"/>
            </a:xfrm>
            <a:prstGeom prst="rect">
              <a:avLst/>
            </a:prstGeom>
          </p:spPr>
        </p:pic>
        <p:sp>
          <p:nvSpPr>
            <p:cNvPr id="12" name="矩形 11"/>
            <p:cNvSpPr/>
            <p:nvPr/>
          </p:nvSpPr>
          <p:spPr>
            <a:xfrm>
              <a:off x="8788696" y="1305188"/>
              <a:ext cx="2133597" cy="461665"/>
            </a:xfrm>
            <a:prstGeom prst="rect">
              <a:avLst/>
            </a:prstGeom>
          </p:spPr>
          <p:txBody>
            <a:bodyPr wrap="none">
              <a:spAutoFit/>
            </a:bodyPr>
            <a:lstStyle/>
            <a:p>
              <a:r>
                <a:rPr lang="en-US" altLang="zh-CN" sz="2400" b="1" dirty="0" smtClean="0">
                  <a:ln w="0"/>
                  <a:effectLst>
                    <a:outerShdw blurRad="38100" dist="19050" dir="2700000" algn="tl" rotWithShape="0">
                      <a:schemeClr val="dk1">
                        <a:alpha val="40000"/>
                      </a:schemeClr>
                    </a:outerShdw>
                  </a:effectLst>
                  <a:latin typeface="Calibri" panose="020F0502020204030204" pitchFamily="34" charset="0"/>
                </a:rPr>
                <a:t>Turning </a:t>
              </a:r>
              <a:r>
                <a:rPr lang="en-US" altLang="zh-CN" sz="2400" b="1" dirty="0">
                  <a:ln w="0"/>
                  <a:effectLst>
                    <a:outerShdw blurRad="38100" dist="19050" dir="2700000" algn="tl" rotWithShape="0">
                      <a:schemeClr val="dk1">
                        <a:alpha val="40000"/>
                      </a:schemeClr>
                    </a:outerShdw>
                  </a:effectLst>
                  <a:latin typeface="Calibri" panose="020F0502020204030204" pitchFamily="34" charset="0"/>
                </a:rPr>
                <a:t>around</a:t>
              </a:r>
            </a:p>
          </p:txBody>
        </p:sp>
      </p:grpSp>
      <p:grpSp>
        <p:nvGrpSpPr>
          <p:cNvPr id="15" name="组合 14"/>
          <p:cNvGrpSpPr/>
          <p:nvPr/>
        </p:nvGrpSpPr>
        <p:grpSpPr>
          <a:xfrm>
            <a:off x="4987062" y="2331172"/>
            <a:ext cx="4275190" cy="2909245"/>
            <a:chOff x="4602042" y="2849053"/>
            <a:chExt cx="4275190" cy="2909245"/>
          </a:xfrm>
        </p:grpSpPr>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2042" y="3319687"/>
              <a:ext cx="4275190" cy="2438611"/>
            </a:xfrm>
            <a:prstGeom prst="rect">
              <a:avLst/>
            </a:prstGeom>
          </p:spPr>
        </p:pic>
        <p:sp>
          <p:nvSpPr>
            <p:cNvPr id="13" name="矩形 12"/>
            <p:cNvSpPr/>
            <p:nvPr/>
          </p:nvSpPr>
          <p:spPr>
            <a:xfrm>
              <a:off x="5726539" y="2849053"/>
              <a:ext cx="2026196" cy="461665"/>
            </a:xfrm>
            <a:prstGeom prst="rect">
              <a:avLst/>
            </a:prstGeom>
          </p:spPr>
          <p:txBody>
            <a:bodyPr wrap="none">
              <a:spAutoFit/>
            </a:bodyPr>
            <a:lstStyle/>
            <a:p>
              <a:r>
                <a:rPr lang="en-US" altLang="zh-CN" sz="2400" b="1" dirty="0" smtClean="0">
                  <a:ln w="0"/>
                  <a:effectLst>
                    <a:outerShdw blurRad="38100" dist="19050" dir="2700000" algn="tl" rotWithShape="0">
                      <a:schemeClr val="dk1">
                        <a:alpha val="40000"/>
                      </a:schemeClr>
                    </a:outerShdw>
                  </a:effectLst>
                  <a:latin typeface="Calibri" panose="020F0502020204030204" pitchFamily="34" charset="0"/>
                </a:rPr>
                <a:t>Closing </a:t>
              </a:r>
              <a:r>
                <a:rPr lang="en-US" altLang="zh-CN" sz="2400" b="1" dirty="0">
                  <a:ln w="0"/>
                  <a:effectLst>
                    <a:outerShdw blurRad="38100" dist="19050" dir="2700000" algn="tl" rotWithShape="0">
                      <a:schemeClr val="dk1">
                        <a:alpha val="40000"/>
                      </a:schemeClr>
                    </a:outerShdw>
                  </a:effectLst>
                  <a:latin typeface="Calibri" panose="020F0502020204030204" pitchFamily="34" charset="0"/>
                </a:rPr>
                <a:t>metals</a:t>
              </a:r>
            </a:p>
          </p:txBody>
        </p:sp>
      </p:grpSp>
      <p:sp>
        <p:nvSpPr>
          <p:cNvPr id="18" name="矩形 17"/>
          <p:cNvSpPr/>
          <p:nvPr/>
        </p:nvSpPr>
        <p:spPr>
          <a:xfrm>
            <a:off x="2230426" y="5699798"/>
            <a:ext cx="3437351" cy="461665"/>
          </a:xfrm>
          <a:prstGeom prst="rect">
            <a:avLst/>
          </a:prstGeom>
        </p:spPr>
        <p:txBody>
          <a:bodyPr wrap="none">
            <a:spAutoFit/>
          </a:bodyPr>
          <a:lstStyle/>
          <a:p>
            <a:r>
              <a:rPr lang="en-US" altLang="zh-CN" sz="2400" dirty="0">
                <a:latin typeface="Calibri" panose="020F0502020204030204" pitchFamily="34" charset="0"/>
              </a:rPr>
              <a:t>Cross correlative function </a:t>
            </a:r>
            <a:endParaRPr lang="zh-CN" altLang="en-US" sz="2400" dirty="0">
              <a:latin typeface="Calibri" panose="020F0502020204030204" pitchFamily="34" charset="0"/>
            </a:endParaRPr>
          </a:p>
        </p:txBody>
      </p:sp>
      <p:grpSp>
        <p:nvGrpSpPr>
          <p:cNvPr id="14" name="组合 13"/>
          <p:cNvGrpSpPr/>
          <p:nvPr/>
        </p:nvGrpSpPr>
        <p:grpSpPr>
          <a:xfrm>
            <a:off x="7373294" y="2410046"/>
            <a:ext cx="4412362" cy="2939639"/>
            <a:chOff x="-592815" y="2803418"/>
            <a:chExt cx="4412362" cy="2939639"/>
          </a:xfrm>
        </p:grpSpPr>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2815" y="3319687"/>
              <a:ext cx="4412362" cy="2423370"/>
            </a:xfrm>
            <a:prstGeom prst="rect">
              <a:avLst/>
            </a:prstGeom>
          </p:spPr>
        </p:pic>
        <p:sp>
          <p:nvSpPr>
            <p:cNvPr id="10" name="矩形 9"/>
            <p:cNvSpPr/>
            <p:nvPr/>
          </p:nvSpPr>
          <p:spPr>
            <a:xfrm>
              <a:off x="590732" y="2803418"/>
              <a:ext cx="1891865" cy="461665"/>
            </a:xfrm>
            <a:prstGeom prst="rect">
              <a:avLst/>
            </a:prstGeom>
          </p:spPr>
          <p:txBody>
            <a:bodyPr wrap="none">
              <a:spAutoFit/>
            </a:bodyPr>
            <a:lstStyle/>
            <a:p>
              <a:r>
                <a:rPr lang="en-US" altLang="zh-CN" sz="2400" b="1" dirty="0" smtClean="0">
                  <a:ln w="0"/>
                  <a:effectLst>
                    <a:outerShdw blurRad="38100" dist="19050" dir="2700000" algn="tl" rotWithShape="0">
                      <a:schemeClr val="dk1">
                        <a:alpha val="40000"/>
                      </a:schemeClr>
                    </a:outerShdw>
                  </a:effectLst>
                  <a:latin typeface="Calibri" panose="020F0502020204030204" pitchFamily="34" charset="0"/>
                </a:rPr>
                <a:t>Shaking </a:t>
              </a:r>
              <a:r>
                <a:rPr lang="en-US" altLang="zh-CN" sz="2400" b="1" dirty="0">
                  <a:ln w="0"/>
                  <a:effectLst>
                    <a:outerShdw blurRad="38100" dist="19050" dir="2700000" algn="tl" rotWithShape="0">
                      <a:schemeClr val="dk1">
                        <a:alpha val="40000"/>
                      </a:schemeClr>
                    </a:outerShdw>
                  </a:effectLst>
                  <a:latin typeface="Calibri" panose="020F0502020204030204" pitchFamily="34" charset="0"/>
                </a:rPr>
                <a:t>body</a:t>
              </a:r>
            </a:p>
          </p:txBody>
        </p:sp>
      </p:grpSp>
      <p:pic>
        <p:nvPicPr>
          <p:cNvPr id="19" name="图片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67777" y="5589585"/>
            <a:ext cx="4521252" cy="1105365"/>
          </a:xfrm>
          <a:prstGeom prst="rect">
            <a:avLst/>
          </a:prstGeom>
        </p:spPr>
      </p:pic>
      <p:sp>
        <p:nvSpPr>
          <p:cNvPr id="8" name="灯片编号占位符 7"/>
          <p:cNvSpPr>
            <a:spLocks noGrp="1"/>
          </p:cNvSpPr>
          <p:nvPr>
            <p:ph type="sldNum" sz="quarter" idx="12"/>
          </p:nvPr>
        </p:nvSpPr>
        <p:spPr>
          <a:xfrm>
            <a:off x="11005889" y="6329825"/>
            <a:ext cx="779767" cy="365125"/>
          </a:xfrm>
        </p:spPr>
        <p:txBody>
          <a:bodyPr/>
          <a:lstStyle/>
          <a:p>
            <a:fld id="{B6E74E9B-D8B4-4AB2-966D-7F43BBEA4B0E}" type="slidenum">
              <a:rPr lang="zh-CN" altLang="en-US" smtClean="0">
                <a:solidFill>
                  <a:schemeClr val="tx1"/>
                </a:solidFill>
              </a:rPr>
              <a:t>18</a:t>
            </a:fld>
            <a:endParaRPr lang="zh-CN" altLang="en-US" dirty="0">
              <a:solidFill>
                <a:schemeClr val="tx1"/>
              </a:solidFill>
            </a:endParaRPr>
          </a:p>
        </p:txBody>
      </p:sp>
    </p:spTree>
    <p:extLst>
      <p:ext uri="{BB962C8B-B14F-4D97-AF65-F5344CB8AC3E}">
        <p14:creationId xmlns:p14="http://schemas.microsoft.com/office/powerpoint/2010/main" val="1496428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solidFill>
                  <a:srgbClr val="CC0000"/>
                </a:solidFill>
                <a:latin typeface="Calibri" panose="020F0502020204030204" pitchFamily="34" charset="0"/>
              </a:rPr>
              <a:t>An Extra Built-in Sensor</a:t>
            </a:r>
            <a:endParaRPr lang="zh-CN" altLang="en-US" dirty="0">
              <a:solidFill>
                <a:srgbClr val="CC0000"/>
              </a:solidFill>
              <a:latin typeface="Calibri" panose="020F0502020204030204" pitchFamily="34" charset="0"/>
            </a:endParaRPr>
          </a:p>
        </p:txBody>
      </p:sp>
      <p:pic>
        <p:nvPicPr>
          <p:cNvPr id="4" name="图片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10318" y="1370238"/>
            <a:ext cx="1265462" cy="1265462"/>
          </a:xfrm>
          <a:prstGeom prst="rect">
            <a:avLst/>
          </a:prstGeom>
        </p:spPr>
      </p:pic>
      <p:sp>
        <p:nvSpPr>
          <p:cNvPr id="5" name="矩形 4"/>
          <p:cNvSpPr/>
          <p:nvPr/>
        </p:nvSpPr>
        <p:spPr>
          <a:xfrm>
            <a:off x="2296102" y="1772137"/>
            <a:ext cx="2397644" cy="461665"/>
          </a:xfrm>
          <a:prstGeom prst="rect">
            <a:avLst/>
          </a:prstGeom>
        </p:spPr>
        <p:txBody>
          <a:bodyPr wrap="none">
            <a:spAutoFit/>
          </a:bodyPr>
          <a:lstStyle/>
          <a:p>
            <a:r>
              <a:rPr lang="en-US" altLang="zh-CN" sz="2400" dirty="0" smtClean="0">
                <a:latin typeface="Calibri" panose="020F0502020204030204" pitchFamily="34" charset="0"/>
              </a:rPr>
              <a:t>Gyroscope sensor</a:t>
            </a:r>
            <a:endParaRPr lang="en-US" altLang="zh-CN" sz="2400" dirty="0">
              <a:latin typeface="Calibri" panose="020F0502020204030204" pitchFamily="34" charset="0"/>
            </a:endParaRPr>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4879" y="2317174"/>
            <a:ext cx="4804577" cy="3225104"/>
          </a:xfrm>
          <a:prstGeom prst="rect">
            <a:avLst/>
          </a:prstGeom>
        </p:spPr>
      </p:pic>
      <p:sp>
        <p:nvSpPr>
          <p:cNvPr id="7" name="矩形 6"/>
          <p:cNvSpPr/>
          <p:nvPr/>
        </p:nvSpPr>
        <p:spPr>
          <a:xfrm>
            <a:off x="2296102" y="5723619"/>
            <a:ext cx="5232779" cy="461665"/>
          </a:xfrm>
          <a:prstGeom prst="rect">
            <a:avLst/>
          </a:prstGeom>
        </p:spPr>
        <p:txBody>
          <a:bodyPr wrap="none">
            <a:spAutoFit/>
          </a:bodyPr>
          <a:lstStyle/>
          <a:p>
            <a:r>
              <a:rPr lang="en-US" altLang="zh-CN" sz="2400" dirty="0" smtClean="0">
                <a:latin typeface="Calibri" panose="020F0502020204030204" pitchFamily="34" charset="0"/>
              </a:rPr>
              <a:t>Activity </a:t>
            </a:r>
            <a:r>
              <a:rPr lang="en-US" altLang="zh-CN" sz="2400" dirty="0" smtClean="0">
                <a:latin typeface="Calibri" panose="020F0502020204030204" pitchFamily="34" charset="0"/>
                <a:ea typeface="宋体" panose="02010600030101010101" pitchFamily="2" charset="-122"/>
              </a:rPr>
              <a:t>≥ 90°</a:t>
            </a:r>
            <a:r>
              <a:rPr lang="en-US" altLang="zh-CN" sz="2400" dirty="0" smtClean="0">
                <a:latin typeface="Calibri" panose="020F0502020204030204" pitchFamily="34" charset="0"/>
                <a:ea typeface="宋体" panose="02010600030101010101" pitchFamily="2" charset="-122"/>
                <a:sym typeface="Wingdings" panose="05000000000000000000" pitchFamily="2" charset="2"/>
              </a:rPr>
              <a:t>  Query window </a:t>
            </a:r>
            <a:r>
              <a:rPr lang="en-US" altLang="zh-CN" sz="2400" dirty="0">
                <a:latin typeface="Calibri" panose="020F0502020204030204" pitchFamily="34" charset="0"/>
                <a:ea typeface="宋体" panose="02010600030101010101" pitchFamily="2" charset="-122"/>
                <a:sym typeface="Wingdings" panose="05000000000000000000" pitchFamily="2" charset="2"/>
              </a:rPr>
              <a:t>(±2s)</a:t>
            </a:r>
            <a:endParaRPr lang="en-US" altLang="zh-CN" sz="2400" dirty="0">
              <a:latin typeface="Calibri" panose="020F0502020204030204" pitchFamily="34" charset="0"/>
              <a:ea typeface="宋体" panose="02010600030101010101" pitchFamily="2" charset="-122"/>
            </a:endParaRPr>
          </a:p>
        </p:txBody>
      </p:sp>
      <p:sp>
        <p:nvSpPr>
          <p:cNvPr id="8" name="灯片编号占位符 7"/>
          <p:cNvSpPr>
            <a:spLocks noGrp="1"/>
          </p:cNvSpPr>
          <p:nvPr>
            <p:ph type="sldNum" sz="quarter" idx="12"/>
          </p:nvPr>
        </p:nvSpPr>
        <p:spPr>
          <a:xfrm>
            <a:off x="11114728" y="6185284"/>
            <a:ext cx="779767" cy="365125"/>
          </a:xfrm>
        </p:spPr>
        <p:txBody>
          <a:bodyPr/>
          <a:lstStyle/>
          <a:p>
            <a:fld id="{B6E74E9B-D8B4-4AB2-966D-7F43BBEA4B0E}" type="slidenum">
              <a:rPr lang="zh-CN" altLang="en-US" smtClean="0">
                <a:solidFill>
                  <a:schemeClr val="tx1"/>
                </a:solidFill>
              </a:rPr>
              <a:t>19</a:t>
            </a:fld>
            <a:endParaRPr lang="zh-CN" altLang="en-US" dirty="0">
              <a:solidFill>
                <a:schemeClr val="tx1"/>
              </a:solidFill>
            </a:endParaRPr>
          </a:p>
        </p:txBody>
      </p:sp>
    </p:spTree>
    <p:extLst>
      <p:ext uri="{BB962C8B-B14F-4D97-AF65-F5344CB8AC3E}">
        <p14:creationId xmlns:p14="http://schemas.microsoft.com/office/powerpoint/2010/main" val="19312762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Outline</a:t>
            </a:r>
            <a:endParaRPr lang="zh-CN" altLang="en-US" dirty="0"/>
          </a:p>
        </p:txBody>
      </p:sp>
      <p:grpSp>
        <p:nvGrpSpPr>
          <p:cNvPr id="4" name="Group 32"/>
          <p:cNvGrpSpPr>
            <a:grpSpLocks/>
          </p:cNvGrpSpPr>
          <p:nvPr/>
        </p:nvGrpSpPr>
        <p:grpSpPr bwMode="auto">
          <a:xfrm>
            <a:off x="2589212" y="1905000"/>
            <a:ext cx="5410200" cy="665162"/>
            <a:chOff x="1152" y="1179"/>
            <a:chExt cx="3408" cy="419"/>
          </a:xfrm>
        </p:grpSpPr>
        <p:grpSp>
          <p:nvGrpSpPr>
            <p:cNvPr id="5" name="Group 3"/>
            <p:cNvGrpSpPr>
              <a:grpSpLocks/>
            </p:cNvGrpSpPr>
            <p:nvPr/>
          </p:nvGrpSpPr>
          <p:grpSpPr bwMode="auto">
            <a:xfrm>
              <a:off x="1152" y="1179"/>
              <a:ext cx="480" cy="419"/>
              <a:chOff x="1110" y="2656"/>
              <a:chExt cx="1549" cy="1351"/>
            </a:xfrm>
          </p:grpSpPr>
          <p:sp>
            <p:nvSpPr>
              <p:cNvPr id="9"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latinLnBrk="1" hangingPunct="1">
                  <a:lnSpc>
                    <a:spcPct val="80000"/>
                  </a:lnSpc>
                  <a:spcBef>
                    <a:spcPct val="50000"/>
                  </a:spcBef>
                  <a:buFontTx/>
                  <a:buNone/>
                </a:pPr>
                <a:endParaRPr lang="th-TH" altLang="zh-CN" sz="1800">
                  <a:latin typeface="Calibri" panose="020F0502020204030204" pitchFamily="34" charset="0"/>
                  <a:ea typeface="华文中宋" panose="02010600040101010101" pitchFamily="2" charset="-122"/>
                </a:endParaRPr>
              </a:p>
            </p:txBody>
          </p:sp>
          <p:sp>
            <p:nvSpPr>
              <p:cNvPr id="10"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latinLnBrk="1" hangingPunct="1">
                  <a:lnSpc>
                    <a:spcPct val="80000"/>
                  </a:lnSpc>
                  <a:spcBef>
                    <a:spcPct val="50000"/>
                  </a:spcBef>
                  <a:buFontTx/>
                  <a:buNone/>
                </a:pPr>
                <a:endParaRPr lang="th-TH" altLang="zh-CN" sz="1800">
                  <a:latin typeface="Calibri" panose="020F0502020204030204" pitchFamily="34" charset="0"/>
                  <a:ea typeface="华文中宋" panose="02010600040101010101" pitchFamily="2" charset="-122"/>
                </a:endParaRPr>
              </a:p>
            </p:txBody>
          </p:sp>
          <p:sp>
            <p:nvSpPr>
              <p:cNvPr id="11" name="AutoShape 6"/>
              <p:cNvSpPr>
                <a:spLocks noChangeArrowheads="1"/>
              </p:cNvSpPr>
              <p:nvPr/>
            </p:nvSpPr>
            <p:spPr bwMode="gray">
              <a:xfrm>
                <a:off x="1200" y="2736"/>
                <a:ext cx="1350" cy="1168"/>
              </a:xfrm>
              <a:prstGeom prst="hexagon">
                <a:avLst>
                  <a:gd name="adj" fmla="val 28896"/>
                  <a:gd name="vf" fmla="val 115470"/>
                </a:avLst>
              </a:prstGeom>
              <a:solidFill>
                <a:srgbClr val="33A9C8">
                  <a:alpha val="87450"/>
                </a:srgbClr>
              </a:solidFill>
              <a:ln w="0">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latinLnBrk="1" hangingPunct="1">
                  <a:lnSpc>
                    <a:spcPct val="80000"/>
                  </a:lnSpc>
                  <a:spcBef>
                    <a:spcPct val="50000"/>
                  </a:spcBef>
                  <a:buFontTx/>
                  <a:buNone/>
                </a:pPr>
                <a:endParaRPr lang="th-TH" altLang="zh-CN" sz="1800">
                  <a:latin typeface="Calibri" panose="020F0502020204030204" pitchFamily="34" charset="0"/>
                  <a:ea typeface="华文中宋" panose="02010600040101010101" pitchFamily="2" charset="-122"/>
                </a:endParaRPr>
              </a:p>
            </p:txBody>
          </p:sp>
        </p:grpSp>
        <p:sp>
          <p:nvSpPr>
            <p:cNvPr id="6" name="Line 11"/>
            <p:cNvSpPr>
              <a:spLocks noChangeShapeType="1"/>
            </p:cNvSpPr>
            <p:nvPr/>
          </p:nvSpPr>
          <p:spPr bwMode="auto">
            <a:xfrm>
              <a:off x="1536" y="1563"/>
              <a:ext cx="3024" cy="0"/>
            </a:xfrm>
            <a:prstGeom prst="line">
              <a:avLst/>
            </a:prstGeom>
            <a:noFill/>
            <a:ln w="25400">
              <a:solidFill>
                <a:srgbClr val="C0C0C0"/>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 name="Text Box 12"/>
            <p:cNvSpPr txBox="1">
              <a:spLocks noChangeArrowheads="1"/>
            </p:cNvSpPr>
            <p:nvPr/>
          </p:nvSpPr>
          <p:spPr bwMode="auto">
            <a:xfrm>
              <a:off x="1850" y="1227"/>
              <a:ext cx="2519" cy="291"/>
            </a:xfrm>
            <a:prstGeom prst="rect">
              <a:avLst/>
            </a:prstGeom>
            <a:noFill/>
            <a:ln w="9525" algn="ctr">
              <a:noFill/>
              <a:miter lim="800000"/>
              <a:headEnd/>
              <a:tailEnd/>
            </a:ln>
            <a:effectLst/>
          </p:spPr>
          <p:txBody>
            <a:bodyPr wrap="none">
              <a:spAutoFit/>
            </a:bodyPr>
            <a:lstStyle/>
            <a:p>
              <a:pPr algn="ctr" fontAlgn="auto">
                <a:spcBef>
                  <a:spcPts val="0"/>
                </a:spcBef>
                <a:spcAft>
                  <a:spcPts val="0"/>
                </a:spcAft>
                <a:defRPr/>
              </a:pPr>
              <a:r>
                <a:rPr lang="en-US" altLang="zh-CN" sz="2400" dirty="0" smtClean="0">
                  <a:effectLst>
                    <a:outerShdw blurRad="38100" dist="38100" dir="2700000" algn="tl">
                      <a:srgbClr val="C0C0C0"/>
                    </a:outerShdw>
                  </a:effectLst>
                  <a:ea typeface="华文中宋" pitchFamily="2" charset="-122"/>
                </a:rPr>
                <a:t>Background &amp; Motivation</a:t>
              </a:r>
              <a:endParaRPr lang="en-US" altLang="zh-CN" sz="2400" dirty="0">
                <a:effectLst>
                  <a:outerShdw blurRad="38100" dist="38100" dir="2700000" algn="tl">
                    <a:srgbClr val="C0C0C0"/>
                  </a:outerShdw>
                </a:effectLst>
                <a:ea typeface="华文中宋" pitchFamily="2" charset="-122"/>
              </a:endParaRPr>
            </a:p>
          </p:txBody>
        </p:sp>
        <p:sp>
          <p:nvSpPr>
            <p:cNvPr id="8" name="Text Box 13"/>
            <p:cNvSpPr txBox="1">
              <a:spLocks noChangeArrowheads="1"/>
            </p:cNvSpPr>
            <p:nvPr/>
          </p:nvSpPr>
          <p:spPr bwMode="gray">
            <a:xfrm>
              <a:off x="1269" y="1274"/>
              <a:ext cx="236"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latinLnBrk="1">
                <a:lnSpc>
                  <a:spcPct val="80000"/>
                </a:lnSpc>
                <a:spcBef>
                  <a:spcPct val="50000"/>
                </a:spcBef>
                <a:buFontTx/>
                <a:buNone/>
              </a:pPr>
              <a:r>
                <a:rPr lang="en-US" altLang="zh-CN" sz="2400" dirty="0">
                  <a:latin typeface="Calibri" panose="020F0502020204030204" pitchFamily="34" charset="0"/>
                  <a:ea typeface="华文中宋" panose="02010600040101010101" pitchFamily="2" charset="-122"/>
                </a:rPr>
                <a:t>1</a:t>
              </a:r>
            </a:p>
          </p:txBody>
        </p:sp>
      </p:grpSp>
      <p:grpSp>
        <p:nvGrpSpPr>
          <p:cNvPr id="12" name="Group 33"/>
          <p:cNvGrpSpPr>
            <a:grpSpLocks/>
          </p:cNvGrpSpPr>
          <p:nvPr/>
        </p:nvGrpSpPr>
        <p:grpSpPr bwMode="auto">
          <a:xfrm>
            <a:off x="2589212" y="2714625"/>
            <a:ext cx="5410200" cy="665162"/>
            <a:chOff x="1152" y="1755"/>
            <a:chExt cx="3408" cy="419"/>
          </a:xfrm>
        </p:grpSpPr>
        <p:grpSp>
          <p:nvGrpSpPr>
            <p:cNvPr id="13" name="Group 7"/>
            <p:cNvGrpSpPr>
              <a:grpSpLocks/>
            </p:cNvGrpSpPr>
            <p:nvPr/>
          </p:nvGrpSpPr>
          <p:grpSpPr bwMode="auto">
            <a:xfrm>
              <a:off x="1152" y="1755"/>
              <a:ext cx="480" cy="419"/>
              <a:chOff x="3174" y="2656"/>
              <a:chExt cx="1549" cy="1351"/>
            </a:xfrm>
          </p:grpSpPr>
          <p:sp>
            <p:nvSpPr>
              <p:cNvPr id="17" name="AutoShape 8"/>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latinLnBrk="1" hangingPunct="1">
                  <a:lnSpc>
                    <a:spcPct val="80000"/>
                  </a:lnSpc>
                  <a:spcBef>
                    <a:spcPct val="50000"/>
                  </a:spcBef>
                  <a:buFontTx/>
                  <a:buNone/>
                </a:pPr>
                <a:endParaRPr lang="th-TH" altLang="zh-CN" sz="1800">
                  <a:latin typeface="Calibri" panose="020F0502020204030204" pitchFamily="34" charset="0"/>
                  <a:ea typeface="华文中宋" panose="02010600040101010101" pitchFamily="2" charset="-122"/>
                </a:endParaRPr>
              </a:p>
            </p:txBody>
          </p:sp>
          <p:sp>
            <p:nvSpPr>
              <p:cNvPr id="18" name="AutoShape 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latinLnBrk="1" hangingPunct="1">
                  <a:lnSpc>
                    <a:spcPct val="80000"/>
                  </a:lnSpc>
                  <a:spcBef>
                    <a:spcPct val="50000"/>
                  </a:spcBef>
                  <a:buFontTx/>
                  <a:buNone/>
                </a:pPr>
                <a:endParaRPr lang="th-TH" altLang="zh-CN" sz="1800">
                  <a:latin typeface="Calibri" panose="020F0502020204030204" pitchFamily="34" charset="0"/>
                  <a:ea typeface="华文中宋" panose="02010600040101010101" pitchFamily="2" charset="-122"/>
                </a:endParaRPr>
              </a:p>
            </p:txBody>
          </p:sp>
          <p:sp>
            <p:nvSpPr>
              <p:cNvPr id="19" name="AutoShape 10"/>
              <p:cNvSpPr>
                <a:spLocks noChangeArrowheads="1"/>
              </p:cNvSpPr>
              <p:nvPr/>
            </p:nvSpPr>
            <p:spPr bwMode="gray">
              <a:xfrm>
                <a:off x="3264" y="2736"/>
                <a:ext cx="1350" cy="1168"/>
              </a:xfrm>
              <a:prstGeom prst="hexagon">
                <a:avLst>
                  <a:gd name="adj" fmla="val 28896"/>
                  <a:gd name="vf" fmla="val 115470"/>
                </a:avLst>
              </a:prstGeom>
              <a:solidFill>
                <a:srgbClr val="4EE72E"/>
              </a:soli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latinLnBrk="1" hangingPunct="1">
                  <a:lnSpc>
                    <a:spcPct val="80000"/>
                  </a:lnSpc>
                  <a:spcBef>
                    <a:spcPct val="50000"/>
                  </a:spcBef>
                  <a:buFontTx/>
                  <a:buNone/>
                </a:pPr>
                <a:endParaRPr lang="th-TH" altLang="zh-CN" sz="1800">
                  <a:latin typeface="Calibri" panose="020F0502020204030204" pitchFamily="34" charset="0"/>
                  <a:ea typeface="华文中宋" panose="02010600040101010101" pitchFamily="2" charset="-122"/>
                </a:endParaRPr>
              </a:p>
            </p:txBody>
          </p:sp>
        </p:grpSp>
        <p:sp>
          <p:nvSpPr>
            <p:cNvPr id="14" name="Line 14"/>
            <p:cNvSpPr>
              <a:spLocks noChangeShapeType="1"/>
            </p:cNvSpPr>
            <p:nvPr/>
          </p:nvSpPr>
          <p:spPr bwMode="auto">
            <a:xfrm>
              <a:off x="1536" y="2139"/>
              <a:ext cx="3024" cy="0"/>
            </a:xfrm>
            <a:prstGeom prst="line">
              <a:avLst/>
            </a:prstGeom>
            <a:noFill/>
            <a:ln w="25400">
              <a:solidFill>
                <a:srgbClr val="C0C0C0"/>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5" name="Text Box 15"/>
            <p:cNvSpPr txBox="1">
              <a:spLocks noChangeArrowheads="1"/>
            </p:cNvSpPr>
            <p:nvPr/>
          </p:nvSpPr>
          <p:spPr bwMode="auto">
            <a:xfrm>
              <a:off x="1842" y="1803"/>
              <a:ext cx="1379" cy="291"/>
            </a:xfrm>
            <a:prstGeom prst="rect">
              <a:avLst/>
            </a:prstGeom>
            <a:noFill/>
            <a:ln w="9525" algn="ctr">
              <a:noFill/>
              <a:miter lim="800000"/>
              <a:headEnd/>
              <a:tailEnd/>
            </a:ln>
            <a:effectLst/>
          </p:spPr>
          <p:txBody>
            <a:bodyPr wrap="none">
              <a:spAutoFit/>
            </a:bodyPr>
            <a:lstStyle/>
            <a:p>
              <a:pPr algn="ctr">
                <a:defRPr/>
              </a:pPr>
              <a:r>
                <a:rPr lang="en-US" altLang="zh-CN" sz="2400" dirty="0">
                  <a:effectLst>
                    <a:outerShdw blurRad="38100" dist="38100" dir="2700000" algn="tl">
                      <a:srgbClr val="C0C0C0"/>
                    </a:outerShdw>
                  </a:effectLst>
                  <a:ea typeface="华文中宋" pitchFamily="2" charset="-122"/>
                </a:rPr>
                <a:t>Related Work</a:t>
              </a:r>
            </a:p>
          </p:txBody>
        </p:sp>
        <p:sp>
          <p:nvSpPr>
            <p:cNvPr id="16" name="Text Box 16"/>
            <p:cNvSpPr txBox="1">
              <a:spLocks noChangeArrowheads="1"/>
            </p:cNvSpPr>
            <p:nvPr/>
          </p:nvSpPr>
          <p:spPr bwMode="gray">
            <a:xfrm>
              <a:off x="1283" y="1834"/>
              <a:ext cx="225" cy="244"/>
            </a:xfrm>
            <a:prstGeom prst="rect">
              <a:avLst/>
            </a:prstGeom>
            <a:solidFill>
              <a:srgbClr val="4EE72E"/>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latinLnBrk="1">
                <a:lnSpc>
                  <a:spcPct val="80000"/>
                </a:lnSpc>
                <a:spcBef>
                  <a:spcPct val="50000"/>
                </a:spcBef>
                <a:buFontTx/>
                <a:buNone/>
              </a:pPr>
              <a:r>
                <a:rPr lang="en-US" altLang="zh-CN" sz="2400">
                  <a:latin typeface="Calibri" panose="020F0502020204030204" pitchFamily="34" charset="0"/>
                  <a:ea typeface="华文中宋" panose="02010600040101010101" pitchFamily="2" charset="-122"/>
                </a:rPr>
                <a:t>2</a:t>
              </a:r>
            </a:p>
          </p:txBody>
        </p:sp>
      </p:grpSp>
      <p:grpSp>
        <p:nvGrpSpPr>
          <p:cNvPr id="20" name="Group 34"/>
          <p:cNvGrpSpPr>
            <a:grpSpLocks/>
          </p:cNvGrpSpPr>
          <p:nvPr/>
        </p:nvGrpSpPr>
        <p:grpSpPr bwMode="auto">
          <a:xfrm>
            <a:off x="2589212" y="3506787"/>
            <a:ext cx="5410200" cy="665163"/>
            <a:chOff x="1152" y="2317"/>
            <a:chExt cx="3408" cy="419"/>
          </a:xfrm>
        </p:grpSpPr>
        <p:grpSp>
          <p:nvGrpSpPr>
            <p:cNvPr id="21" name="Group 17"/>
            <p:cNvGrpSpPr>
              <a:grpSpLocks/>
            </p:cNvGrpSpPr>
            <p:nvPr/>
          </p:nvGrpSpPr>
          <p:grpSpPr bwMode="auto">
            <a:xfrm>
              <a:off x="1152" y="2317"/>
              <a:ext cx="480" cy="419"/>
              <a:chOff x="1110" y="2656"/>
              <a:chExt cx="1549" cy="1351"/>
            </a:xfrm>
          </p:grpSpPr>
          <p:sp>
            <p:nvSpPr>
              <p:cNvPr id="25"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latinLnBrk="1" hangingPunct="1">
                  <a:lnSpc>
                    <a:spcPct val="80000"/>
                  </a:lnSpc>
                  <a:spcBef>
                    <a:spcPct val="50000"/>
                  </a:spcBef>
                  <a:buFontTx/>
                  <a:buNone/>
                </a:pPr>
                <a:endParaRPr lang="th-TH" altLang="zh-CN" sz="1800">
                  <a:latin typeface="Calibri" panose="020F0502020204030204" pitchFamily="34" charset="0"/>
                  <a:ea typeface="华文中宋" panose="02010600040101010101" pitchFamily="2" charset="-122"/>
                </a:endParaRPr>
              </a:p>
            </p:txBody>
          </p:sp>
          <p:sp>
            <p:nvSpPr>
              <p:cNvPr id="26"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latinLnBrk="1" hangingPunct="1">
                  <a:lnSpc>
                    <a:spcPct val="80000"/>
                  </a:lnSpc>
                  <a:spcBef>
                    <a:spcPct val="50000"/>
                  </a:spcBef>
                  <a:buFontTx/>
                  <a:buNone/>
                </a:pPr>
                <a:endParaRPr lang="th-TH" altLang="zh-CN" sz="1800">
                  <a:latin typeface="Calibri" panose="020F0502020204030204" pitchFamily="34" charset="0"/>
                  <a:ea typeface="华文中宋" panose="02010600040101010101" pitchFamily="2" charset="-122"/>
                </a:endParaRPr>
              </a:p>
            </p:txBody>
          </p:sp>
          <p:sp>
            <p:nvSpPr>
              <p:cNvPr id="27" name="AutoShape 20"/>
              <p:cNvSpPr>
                <a:spLocks noChangeArrowheads="1"/>
              </p:cNvSpPr>
              <p:nvPr/>
            </p:nvSpPr>
            <p:spPr bwMode="gray">
              <a:xfrm>
                <a:off x="1200" y="2737"/>
                <a:ext cx="1349" cy="1167"/>
              </a:xfrm>
              <a:prstGeom prst="hexagon">
                <a:avLst>
                  <a:gd name="adj" fmla="val 28894"/>
                  <a:gd name="vf" fmla="val 115470"/>
                </a:avLst>
              </a:prstGeom>
              <a:solidFill>
                <a:srgbClr val="8282EC"/>
              </a:soli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latinLnBrk="1" hangingPunct="1">
                  <a:lnSpc>
                    <a:spcPct val="80000"/>
                  </a:lnSpc>
                  <a:spcBef>
                    <a:spcPct val="50000"/>
                  </a:spcBef>
                  <a:buFontTx/>
                  <a:buNone/>
                </a:pPr>
                <a:endParaRPr lang="th-TH" altLang="zh-CN" sz="1800">
                  <a:ea typeface="华文中宋" panose="02010600040101010101" pitchFamily="2" charset="-122"/>
                </a:endParaRPr>
              </a:p>
            </p:txBody>
          </p:sp>
        </p:grpSp>
        <p:sp>
          <p:nvSpPr>
            <p:cNvPr id="22" name="Line 25"/>
            <p:cNvSpPr>
              <a:spLocks noChangeShapeType="1"/>
            </p:cNvSpPr>
            <p:nvPr/>
          </p:nvSpPr>
          <p:spPr bwMode="auto">
            <a:xfrm>
              <a:off x="1536" y="2701"/>
              <a:ext cx="3024" cy="0"/>
            </a:xfrm>
            <a:prstGeom prst="line">
              <a:avLst/>
            </a:prstGeom>
            <a:noFill/>
            <a:ln w="25400">
              <a:solidFill>
                <a:srgbClr val="C0C0C0"/>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3" name="Text Box 26"/>
            <p:cNvSpPr txBox="1">
              <a:spLocks noChangeArrowheads="1"/>
            </p:cNvSpPr>
            <p:nvPr/>
          </p:nvSpPr>
          <p:spPr bwMode="auto">
            <a:xfrm>
              <a:off x="1374" y="2365"/>
              <a:ext cx="2619" cy="291"/>
            </a:xfrm>
            <a:prstGeom prst="rect">
              <a:avLst/>
            </a:prstGeom>
            <a:noFill/>
            <a:ln w="9525" algn="ctr">
              <a:noFill/>
              <a:miter lim="800000"/>
              <a:headEnd/>
              <a:tailEnd/>
            </a:ln>
            <a:effectLst/>
          </p:spPr>
          <p:txBody>
            <a:bodyPr>
              <a:spAutoFit/>
            </a:bodyPr>
            <a:lstStyle/>
            <a:p>
              <a:pPr>
                <a:defRPr/>
              </a:pPr>
              <a:r>
                <a:rPr lang="zh-CN" altLang="en-US" sz="2400" dirty="0">
                  <a:effectLst>
                    <a:outerShdw blurRad="38100" dist="38100" dir="2700000" algn="tl">
                      <a:srgbClr val="C0C0C0"/>
                    </a:outerShdw>
                  </a:effectLst>
                  <a:ea typeface="华文中宋" pitchFamily="2" charset="-122"/>
                </a:rPr>
                <a:t>         </a:t>
              </a:r>
              <a:r>
                <a:rPr lang="en-US" altLang="zh-CN" sz="2400" dirty="0">
                  <a:effectLst>
                    <a:outerShdw blurRad="38100" dist="38100" dir="2700000" algn="tl">
                      <a:srgbClr val="C0C0C0"/>
                    </a:outerShdw>
                  </a:effectLst>
                  <a:ea typeface="华文中宋" pitchFamily="2" charset="-122"/>
                </a:rPr>
                <a:t>Methodology</a:t>
              </a:r>
            </a:p>
          </p:txBody>
        </p:sp>
        <p:sp>
          <p:nvSpPr>
            <p:cNvPr id="24" name="Text Box 27"/>
            <p:cNvSpPr txBox="1">
              <a:spLocks noChangeArrowheads="1"/>
            </p:cNvSpPr>
            <p:nvPr/>
          </p:nvSpPr>
          <p:spPr bwMode="gray">
            <a:xfrm>
              <a:off x="1269" y="2423"/>
              <a:ext cx="236"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latinLnBrk="1">
                <a:lnSpc>
                  <a:spcPct val="80000"/>
                </a:lnSpc>
                <a:spcBef>
                  <a:spcPct val="50000"/>
                </a:spcBef>
                <a:buFontTx/>
                <a:buNone/>
              </a:pPr>
              <a:r>
                <a:rPr lang="en-US" altLang="zh-CN" sz="2400">
                  <a:latin typeface="Calibri" panose="020F0502020204030204" pitchFamily="34" charset="0"/>
                  <a:ea typeface="华文中宋" panose="02010600040101010101" pitchFamily="2" charset="-122"/>
                </a:rPr>
                <a:t>3</a:t>
              </a:r>
            </a:p>
          </p:txBody>
        </p:sp>
      </p:grpSp>
      <p:grpSp>
        <p:nvGrpSpPr>
          <p:cNvPr id="28" name="Group 34"/>
          <p:cNvGrpSpPr>
            <a:grpSpLocks/>
          </p:cNvGrpSpPr>
          <p:nvPr/>
        </p:nvGrpSpPr>
        <p:grpSpPr bwMode="auto">
          <a:xfrm>
            <a:off x="2595562" y="4298950"/>
            <a:ext cx="5410200" cy="665162"/>
            <a:chOff x="1152" y="2317"/>
            <a:chExt cx="3408" cy="419"/>
          </a:xfrm>
        </p:grpSpPr>
        <p:grpSp>
          <p:nvGrpSpPr>
            <p:cNvPr id="29" name="Group 17"/>
            <p:cNvGrpSpPr>
              <a:grpSpLocks/>
            </p:cNvGrpSpPr>
            <p:nvPr/>
          </p:nvGrpSpPr>
          <p:grpSpPr bwMode="auto">
            <a:xfrm>
              <a:off x="1152" y="2317"/>
              <a:ext cx="480" cy="419"/>
              <a:chOff x="1110" y="2656"/>
              <a:chExt cx="1549" cy="1351"/>
            </a:xfrm>
          </p:grpSpPr>
          <p:sp>
            <p:nvSpPr>
              <p:cNvPr id="33"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latinLnBrk="1" hangingPunct="1">
                  <a:lnSpc>
                    <a:spcPct val="80000"/>
                  </a:lnSpc>
                  <a:spcBef>
                    <a:spcPct val="50000"/>
                  </a:spcBef>
                  <a:buFontTx/>
                  <a:buNone/>
                </a:pPr>
                <a:endParaRPr lang="th-TH" altLang="zh-CN" sz="1800">
                  <a:latin typeface="Calibri" panose="020F0502020204030204" pitchFamily="34" charset="0"/>
                  <a:ea typeface="华文中宋" panose="02010600040101010101" pitchFamily="2" charset="-122"/>
                </a:endParaRPr>
              </a:p>
            </p:txBody>
          </p:sp>
          <p:sp>
            <p:nvSpPr>
              <p:cNvPr id="34"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latinLnBrk="1" hangingPunct="1">
                  <a:lnSpc>
                    <a:spcPct val="80000"/>
                  </a:lnSpc>
                  <a:spcBef>
                    <a:spcPct val="50000"/>
                  </a:spcBef>
                  <a:buFontTx/>
                  <a:buNone/>
                </a:pPr>
                <a:endParaRPr lang="th-TH" altLang="zh-CN" sz="1800">
                  <a:latin typeface="Calibri" panose="020F0502020204030204" pitchFamily="34" charset="0"/>
                  <a:ea typeface="华文中宋" panose="02010600040101010101" pitchFamily="2" charset="-122"/>
                </a:endParaRPr>
              </a:p>
            </p:txBody>
          </p:sp>
          <p:sp>
            <p:nvSpPr>
              <p:cNvPr id="35" name="AutoShape 20"/>
              <p:cNvSpPr>
                <a:spLocks noChangeArrowheads="1"/>
              </p:cNvSpPr>
              <p:nvPr/>
            </p:nvSpPr>
            <p:spPr bwMode="gray">
              <a:xfrm>
                <a:off x="1200" y="2737"/>
                <a:ext cx="1349" cy="1167"/>
              </a:xfrm>
              <a:prstGeom prst="hexagon">
                <a:avLst>
                  <a:gd name="adj" fmla="val 28894"/>
                  <a:gd name="vf" fmla="val 115470"/>
                </a:avLst>
              </a:prstGeom>
              <a:solidFill>
                <a:srgbClr val="FFC000"/>
              </a:soli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latinLnBrk="1" hangingPunct="1">
                  <a:lnSpc>
                    <a:spcPct val="80000"/>
                  </a:lnSpc>
                  <a:spcBef>
                    <a:spcPct val="50000"/>
                  </a:spcBef>
                  <a:buFontTx/>
                  <a:buNone/>
                </a:pPr>
                <a:endParaRPr lang="th-TH" altLang="zh-CN" sz="1800">
                  <a:ea typeface="华文中宋" panose="02010600040101010101" pitchFamily="2" charset="-122"/>
                </a:endParaRPr>
              </a:p>
            </p:txBody>
          </p:sp>
        </p:grpSp>
        <p:sp>
          <p:nvSpPr>
            <p:cNvPr id="30" name="Line 25"/>
            <p:cNvSpPr>
              <a:spLocks noChangeShapeType="1"/>
            </p:cNvSpPr>
            <p:nvPr/>
          </p:nvSpPr>
          <p:spPr bwMode="auto">
            <a:xfrm>
              <a:off x="1536" y="2701"/>
              <a:ext cx="3024" cy="0"/>
            </a:xfrm>
            <a:prstGeom prst="line">
              <a:avLst/>
            </a:prstGeom>
            <a:noFill/>
            <a:ln w="25400">
              <a:solidFill>
                <a:srgbClr val="C0C0C0"/>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1" name="Text Box 26"/>
            <p:cNvSpPr txBox="1">
              <a:spLocks noChangeArrowheads="1"/>
            </p:cNvSpPr>
            <p:nvPr/>
          </p:nvSpPr>
          <p:spPr bwMode="auto">
            <a:xfrm>
              <a:off x="1367" y="2365"/>
              <a:ext cx="2619" cy="291"/>
            </a:xfrm>
            <a:prstGeom prst="rect">
              <a:avLst/>
            </a:prstGeom>
            <a:noFill/>
            <a:ln w="9525" algn="ctr">
              <a:noFill/>
              <a:miter lim="800000"/>
              <a:headEnd/>
              <a:tailEnd/>
            </a:ln>
            <a:effectLst/>
          </p:spPr>
          <p:txBody>
            <a:bodyPr>
              <a:spAutoFit/>
            </a:bodyPr>
            <a:lstStyle/>
            <a:p>
              <a:pPr>
                <a:defRPr/>
              </a:pPr>
              <a:r>
                <a:rPr lang="zh-CN" altLang="en-US" sz="2400" dirty="0">
                  <a:effectLst>
                    <a:outerShdw blurRad="38100" dist="38100" dir="2700000" algn="tl">
                      <a:srgbClr val="C0C0C0"/>
                    </a:outerShdw>
                  </a:effectLst>
                  <a:ea typeface="华文中宋" pitchFamily="2" charset="-122"/>
                </a:rPr>
                <a:t>         </a:t>
              </a:r>
              <a:r>
                <a:rPr lang="en-US" altLang="zh-CN" sz="2400" dirty="0">
                  <a:effectLst>
                    <a:outerShdw blurRad="38100" dist="38100" dir="2700000" algn="tl">
                      <a:srgbClr val="C0C0C0"/>
                    </a:outerShdw>
                  </a:effectLst>
                  <a:ea typeface="华文中宋" pitchFamily="2" charset="-122"/>
                </a:rPr>
                <a:t>Evaluation</a:t>
              </a:r>
            </a:p>
          </p:txBody>
        </p:sp>
        <p:sp>
          <p:nvSpPr>
            <p:cNvPr id="32" name="Text Box 27"/>
            <p:cNvSpPr txBox="1">
              <a:spLocks noChangeArrowheads="1"/>
            </p:cNvSpPr>
            <p:nvPr/>
          </p:nvSpPr>
          <p:spPr bwMode="gray">
            <a:xfrm>
              <a:off x="1280" y="2423"/>
              <a:ext cx="214"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latinLnBrk="1">
                <a:lnSpc>
                  <a:spcPct val="80000"/>
                </a:lnSpc>
                <a:spcBef>
                  <a:spcPct val="50000"/>
                </a:spcBef>
                <a:buFontTx/>
                <a:buNone/>
              </a:pPr>
              <a:r>
                <a:rPr lang="en-US" altLang="zh-CN" sz="2400">
                  <a:latin typeface="Calibri" panose="020F0502020204030204" pitchFamily="34" charset="0"/>
                  <a:ea typeface="华文中宋" panose="02010600040101010101" pitchFamily="2" charset="-122"/>
                </a:rPr>
                <a:t>4</a:t>
              </a:r>
            </a:p>
          </p:txBody>
        </p:sp>
      </p:grpSp>
      <p:grpSp>
        <p:nvGrpSpPr>
          <p:cNvPr id="36" name="Group 34"/>
          <p:cNvGrpSpPr>
            <a:grpSpLocks/>
          </p:cNvGrpSpPr>
          <p:nvPr/>
        </p:nvGrpSpPr>
        <p:grpSpPr bwMode="auto">
          <a:xfrm>
            <a:off x="2587624" y="5108575"/>
            <a:ext cx="5410200" cy="665162"/>
            <a:chOff x="1152" y="2317"/>
            <a:chExt cx="3408" cy="419"/>
          </a:xfrm>
        </p:grpSpPr>
        <p:grpSp>
          <p:nvGrpSpPr>
            <p:cNvPr id="37" name="Group 17"/>
            <p:cNvGrpSpPr>
              <a:grpSpLocks/>
            </p:cNvGrpSpPr>
            <p:nvPr/>
          </p:nvGrpSpPr>
          <p:grpSpPr bwMode="auto">
            <a:xfrm>
              <a:off x="1152" y="2317"/>
              <a:ext cx="480" cy="419"/>
              <a:chOff x="1110" y="2656"/>
              <a:chExt cx="1549" cy="1351"/>
            </a:xfrm>
          </p:grpSpPr>
          <p:sp>
            <p:nvSpPr>
              <p:cNvPr id="41"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latinLnBrk="1" hangingPunct="1">
                  <a:lnSpc>
                    <a:spcPct val="80000"/>
                  </a:lnSpc>
                  <a:spcBef>
                    <a:spcPct val="50000"/>
                  </a:spcBef>
                  <a:buFontTx/>
                  <a:buNone/>
                </a:pPr>
                <a:endParaRPr lang="th-TH" altLang="zh-CN" sz="1800">
                  <a:latin typeface="Calibri" panose="020F0502020204030204" pitchFamily="34" charset="0"/>
                  <a:ea typeface="华文中宋" panose="02010600040101010101" pitchFamily="2" charset="-122"/>
                </a:endParaRPr>
              </a:p>
            </p:txBody>
          </p:sp>
          <p:sp>
            <p:nvSpPr>
              <p:cNvPr id="42"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latinLnBrk="1" hangingPunct="1">
                  <a:lnSpc>
                    <a:spcPct val="80000"/>
                  </a:lnSpc>
                  <a:spcBef>
                    <a:spcPct val="50000"/>
                  </a:spcBef>
                  <a:buFontTx/>
                  <a:buNone/>
                </a:pPr>
                <a:endParaRPr lang="th-TH" altLang="zh-CN" sz="1800">
                  <a:latin typeface="Calibri" panose="020F0502020204030204" pitchFamily="34" charset="0"/>
                  <a:ea typeface="华文中宋" panose="02010600040101010101" pitchFamily="2" charset="-122"/>
                </a:endParaRPr>
              </a:p>
            </p:txBody>
          </p:sp>
          <p:sp>
            <p:nvSpPr>
              <p:cNvPr id="43" name="AutoShape 20"/>
              <p:cNvSpPr>
                <a:spLocks noChangeArrowheads="1"/>
              </p:cNvSpPr>
              <p:nvPr/>
            </p:nvSpPr>
            <p:spPr bwMode="gray">
              <a:xfrm>
                <a:off x="1200" y="2737"/>
                <a:ext cx="1349" cy="1167"/>
              </a:xfrm>
              <a:prstGeom prst="hexagon">
                <a:avLst>
                  <a:gd name="adj" fmla="val 28894"/>
                  <a:gd name="vf" fmla="val 115470"/>
                </a:avLst>
              </a:prstGeom>
              <a:solidFill>
                <a:srgbClr val="834A3D"/>
              </a:soli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latinLnBrk="1" hangingPunct="1">
                  <a:lnSpc>
                    <a:spcPct val="80000"/>
                  </a:lnSpc>
                  <a:spcBef>
                    <a:spcPct val="50000"/>
                  </a:spcBef>
                  <a:buFontTx/>
                  <a:buNone/>
                </a:pPr>
                <a:endParaRPr lang="th-TH" altLang="zh-CN" sz="1800">
                  <a:ea typeface="华文中宋" panose="02010600040101010101" pitchFamily="2" charset="-122"/>
                </a:endParaRPr>
              </a:p>
            </p:txBody>
          </p:sp>
        </p:grpSp>
        <p:sp>
          <p:nvSpPr>
            <p:cNvPr id="38" name="Line 25"/>
            <p:cNvSpPr>
              <a:spLocks noChangeShapeType="1"/>
            </p:cNvSpPr>
            <p:nvPr/>
          </p:nvSpPr>
          <p:spPr bwMode="auto">
            <a:xfrm>
              <a:off x="1536" y="2701"/>
              <a:ext cx="3024" cy="0"/>
            </a:xfrm>
            <a:prstGeom prst="line">
              <a:avLst/>
            </a:prstGeom>
            <a:noFill/>
            <a:ln w="25400">
              <a:solidFill>
                <a:srgbClr val="C0C0C0"/>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9" name="Text Box 26"/>
            <p:cNvSpPr txBox="1">
              <a:spLocks noChangeArrowheads="1"/>
            </p:cNvSpPr>
            <p:nvPr/>
          </p:nvSpPr>
          <p:spPr bwMode="auto">
            <a:xfrm>
              <a:off x="1559" y="2365"/>
              <a:ext cx="2770" cy="291"/>
            </a:xfrm>
            <a:prstGeom prst="rect">
              <a:avLst/>
            </a:prstGeom>
            <a:noFill/>
            <a:ln w="9525" algn="ctr">
              <a:noFill/>
              <a:miter lim="800000"/>
              <a:headEnd/>
              <a:tailEnd/>
            </a:ln>
            <a:effectLst/>
          </p:spPr>
          <p:txBody>
            <a:bodyPr wrap="square">
              <a:spAutoFit/>
            </a:bodyPr>
            <a:lstStyle/>
            <a:p>
              <a:pPr>
                <a:defRPr/>
              </a:pPr>
              <a:r>
                <a:rPr lang="zh-CN" altLang="en-US" sz="2400" dirty="0">
                  <a:effectLst>
                    <a:outerShdw blurRad="38100" dist="38100" dir="2700000" algn="tl">
                      <a:srgbClr val="C0C0C0"/>
                    </a:outerShdw>
                  </a:effectLst>
                  <a:ea typeface="华文中宋" pitchFamily="2" charset="-122"/>
                </a:rPr>
                <a:t>     </a:t>
              </a:r>
              <a:r>
                <a:rPr lang="en-US" altLang="zh-CN" sz="2400" dirty="0" smtClean="0">
                  <a:effectLst>
                    <a:outerShdw blurRad="38100" dist="38100" dir="2700000" algn="tl">
                      <a:srgbClr val="C0C0C0"/>
                    </a:outerShdw>
                  </a:effectLst>
                  <a:ea typeface="华文中宋" pitchFamily="2" charset="-122"/>
                </a:rPr>
                <a:t>Conclusion</a:t>
              </a:r>
              <a:endParaRPr lang="en-US" altLang="zh-CN" sz="2400" dirty="0">
                <a:effectLst>
                  <a:outerShdw blurRad="38100" dist="38100" dir="2700000" algn="tl">
                    <a:srgbClr val="C0C0C0"/>
                  </a:outerShdw>
                </a:effectLst>
                <a:ea typeface="华文中宋" pitchFamily="2" charset="-122"/>
              </a:endParaRPr>
            </a:p>
          </p:txBody>
        </p:sp>
        <p:sp>
          <p:nvSpPr>
            <p:cNvPr id="40" name="Text Box 27"/>
            <p:cNvSpPr txBox="1">
              <a:spLocks noChangeArrowheads="1"/>
            </p:cNvSpPr>
            <p:nvPr/>
          </p:nvSpPr>
          <p:spPr bwMode="gray">
            <a:xfrm>
              <a:off x="1280" y="2423"/>
              <a:ext cx="214"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latinLnBrk="1">
                <a:lnSpc>
                  <a:spcPct val="80000"/>
                </a:lnSpc>
                <a:spcBef>
                  <a:spcPct val="50000"/>
                </a:spcBef>
                <a:buFontTx/>
                <a:buNone/>
              </a:pPr>
              <a:r>
                <a:rPr lang="en-US" altLang="zh-CN" sz="2400">
                  <a:latin typeface="Calibri" panose="020F0502020204030204" pitchFamily="34" charset="0"/>
                  <a:ea typeface="华文中宋" panose="02010600040101010101" pitchFamily="2" charset="-122"/>
                </a:rPr>
                <a:t>5</a:t>
              </a:r>
            </a:p>
          </p:txBody>
        </p:sp>
      </p:grpSp>
    </p:spTree>
    <p:extLst>
      <p:ext uri="{BB962C8B-B14F-4D97-AF65-F5344CB8AC3E}">
        <p14:creationId xmlns:p14="http://schemas.microsoft.com/office/powerpoint/2010/main" val="555837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20"/>
                                        </p:tgtEl>
                                      </p:cBhvr>
                                    </p:animEffect>
                                    <p:set>
                                      <p:cBhvr>
                                        <p:cTn id="10" dur="1" fill="hold">
                                          <p:stCondLst>
                                            <p:cond delay="499"/>
                                          </p:stCondLst>
                                        </p:cTn>
                                        <p:tgtEl>
                                          <p:spTgt spid="20"/>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36"/>
                                        </p:tgtEl>
                                      </p:cBhvr>
                                    </p:animEffect>
                                    <p:set>
                                      <p:cBhvr>
                                        <p:cTn id="16" dur="1" fill="hold">
                                          <p:stCondLst>
                                            <p:cond delay="499"/>
                                          </p:stCondLst>
                                        </p:cTn>
                                        <p:tgtEl>
                                          <p:spTgt spid="36"/>
                                        </p:tgtEl>
                                        <p:attrNameLst>
                                          <p:attrName>style.visibility</p:attrName>
                                        </p:attrNameLst>
                                      </p:cBhvr>
                                      <p:to>
                                        <p:strVal val="hidden"/>
                                      </p:to>
                                    </p:set>
                                  </p:childTnLst>
                                </p:cTn>
                              </p:par>
                              <p:par>
                                <p:cTn id="17" presetID="42" presetClass="path" presetSubtype="0" accel="50000" decel="50000" fill="hold" nodeType="withEffect">
                                  <p:stCondLst>
                                    <p:cond delay="0"/>
                                  </p:stCondLst>
                                  <p:childTnLst>
                                    <p:animMotion origin="layout" path="M 0 0 L 0 0.25 E" pathEditMode="relative" ptsTypes="">
                                      <p:cBhvr>
                                        <p:cTn id="18" dur="1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err="1" smtClean="0">
                <a:solidFill>
                  <a:srgbClr val="CC0000"/>
                </a:solidFill>
                <a:latin typeface="Calibri" panose="020F0502020204030204" pitchFamily="34" charset="0"/>
              </a:rPr>
              <a:t>Crowdsensing</a:t>
            </a:r>
            <a:r>
              <a:rPr lang="en-US" altLang="zh-CN" dirty="0" smtClean="0">
                <a:solidFill>
                  <a:srgbClr val="CC0000"/>
                </a:solidFill>
                <a:latin typeface="Calibri" panose="020F0502020204030204" pitchFamily="34" charset="0"/>
              </a:rPr>
              <a:t> </a:t>
            </a:r>
            <a:r>
              <a:rPr lang="en-US" altLang="zh-CN" dirty="0">
                <a:solidFill>
                  <a:srgbClr val="CC0000"/>
                </a:solidFill>
                <a:latin typeface="Calibri" panose="020F0502020204030204" pitchFamily="34" charset="0"/>
              </a:rPr>
              <a:t>A</a:t>
            </a:r>
            <a:r>
              <a:rPr lang="en-US" altLang="zh-CN" dirty="0" smtClean="0">
                <a:solidFill>
                  <a:srgbClr val="CC0000"/>
                </a:solidFill>
                <a:latin typeface="Calibri" panose="020F0502020204030204" pitchFamily="34" charset="0"/>
              </a:rPr>
              <a:t>rchitecture </a:t>
            </a:r>
            <a:endParaRPr lang="zh-CN" altLang="en-US" dirty="0">
              <a:solidFill>
                <a:srgbClr val="CC0000"/>
              </a:solidFill>
              <a:latin typeface="Calibri" panose="020F0502020204030204" pitchFamily="34" charset="0"/>
            </a:endParaRPr>
          </a:p>
        </p:txBody>
      </p:sp>
      <p:pic>
        <p:nvPicPr>
          <p:cNvPr id="4" name="图片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31549" y="2214871"/>
            <a:ext cx="6182470" cy="3233304"/>
          </a:xfrm>
          <a:prstGeom prst="rect">
            <a:avLst/>
          </a:prstGeom>
        </p:spPr>
      </p:pic>
      <p:sp>
        <p:nvSpPr>
          <p:cNvPr id="5" name="矩形 4"/>
          <p:cNvSpPr/>
          <p:nvPr/>
        </p:nvSpPr>
        <p:spPr>
          <a:xfrm>
            <a:off x="2480801" y="2077081"/>
            <a:ext cx="2173095" cy="830997"/>
          </a:xfrm>
          <a:prstGeom prst="rect">
            <a:avLst/>
          </a:prstGeom>
        </p:spPr>
        <p:txBody>
          <a:bodyPr wrap="none">
            <a:spAutoFit/>
          </a:bodyPr>
          <a:lstStyle/>
          <a:p>
            <a:r>
              <a:rPr lang="en-US" altLang="zh-CN" sz="2400" dirty="0" smtClean="0">
                <a:solidFill>
                  <a:srgbClr val="FF0000"/>
                </a:solidFill>
                <a:latin typeface="Calibri" panose="020F0502020204030204" pitchFamily="34" charset="0"/>
              </a:rPr>
              <a:t>Database</a:t>
            </a:r>
          </a:p>
          <a:p>
            <a:r>
              <a:rPr lang="en-US" altLang="zh-CN" sz="2400" dirty="0" smtClean="0">
                <a:latin typeface="Calibri" panose="020F0502020204030204" pitchFamily="34" charset="0"/>
              </a:rPr>
              <a:t>Historical traces</a:t>
            </a:r>
            <a:endParaRPr lang="en-US" altLang="zh-CN" sz="2400" dirty="0">
              <a:latin typeface="Calibri" panose="020F0502020204030204" pitchFamily="34" charset="0"/>
            </a:endParaRPr>
          </a:p>
        </p:txBody>
      </p:sp>
      <p:sp>
        <p:nvSpPr>
          <p:cNvPr id="6" name="矩形 5"/>
          <p:cNvSpPr/>
          <p:nvPr/>
        </p:nvSpPr>
        <p:spPr>
          <a:xfrm>
            <a:off x="2480801" y="3437797"/>
            <a:ext cx="4014625" cy="830997"/>
          </a:xfrm>
          <a:prstGeom prst="rect">
            <a:avLst/>
          </a:prstGeom>
        </p:spPr>
        <p:txBody>
          <a:bodyPr wrap="none">
            <a:spAutoFit/>
          </a:bodyPr>
          <a:lstStyle/>
          <a:p>
            <a:r>
              <a:rPr lang="en-US" altLang="zh-CN" sz="2400" dirty="0" smtClean="0">
                <a:solidFill>
                  <a:srgbClr val="FF0000"/>
                </a:solidFill>
                <a:latin typeface="Calibri" panose="020F0502020204030204" pitchFamily="34" charset="0"/>
              </a:rPr>
              <a:t>Correlation</a:t>
            </a:r>
          </a:p>
          <a:p>
            <a:r>
              <a:rPr lang="en-US" altLang="zh-CN" sz="2400" dirty="0" smtClean="0">
                <a:latin typeface="Calibri" panose="020F0502020204030204" pitchFamily="34" charset="0"/>
              </a:rPr>
              <a:t>Compare query with database </a:t>
            </a:r>
            <a:endParaRPr lang="en-US" altLang="zh-CN" sz="2400" dirty="0">
              <a:latin typeface="Calibri" panose="020F0502020204030204" pitchFamily="34" charset="0"/>
            </a:endParaRPr>
          </a:p>
        </p:txBody>
      </p:sp>
      <p:sp>
        <p:nvSpPr>
          <p:cNvPr id="7" name="矩形 6"/>
          <p:cNvSpPr/>
          <p:nvPr/>
        </p:nvSpPr>
        <p:spPr>
          <a:xfrm>
            <a:off x="2480801" y="4776741"/>
            <a:ext cx="3216522" cy="830997"/>
          </a:xfrm>
          <a:prstGeom prst="rect">
            <a:avLst/>
          </a:prstGeom>
        </p:spPr>
        <p:txBody>
          <a:bodyPr wrap="none">
            <a:spAutoFit/>
          </a:bodyPr>
          <a:lstStyle/>
          <a:p>
            <a:r>
              <a:rPr lang="en-US" altLang="zh-CN" sz="2400" dirty="0" smtClean="0">
                <a:solidFill>
                  <a:srgbClr val="FF0000"/>
                </a:solidFill>
                <a:latin typeface="Calibri" panose="020F0502020204030204" pitchFamily="34" charset="0"/>
              </a:rPr>
              <a:t>Middleware</a:t>
            </a:r>
          </a:p>
          <a:p>
            <a:r>
              <a:rPr lang="en-US" altLang="zh-CN" sz="2400" dirty="0" smtClean="0">
                <a:latin typeface="Calibri" panose="020F0502020204030204" pitchFamily="34" charset="0"/>
              </a:rPr>
              <a:t>Report position of doors</a:t>
            </a:r>
            <a:endParaRPr lang="en-US" altLang="zh-CN" sz="2400" dirty="0">
              <a:latin typeface="Calibri" panose="020F0502020204030204" pitchFamily="34" charset="0"/>
            </a:endParaRPr>
          </a:p>
        </p:txBody>
      </p:sp>
      <p:sp>
        <p:nvSpPr>
          <p:cNvPr id="8" name="灯片编号占位符 7"/>
          <p:cNvSpPr>
            <a:spLocks noGrp="1"/>
          </p:cNvSpPr>
          <p:nvPr>
            <p:ph type="sldNum" sz="quarter" idx="12"/>
          </p:nvPr>
        </p:nvSpPr>
        <p:spPr>
          <a:xfrm>
            <a:off x="10934252" y="6132293"/>
            <a:ext cx="779767" cy="365125"/>
          </a:xfrm>
        </p:spPr>
        <p:txBody>
          <a:bodyPr/>
          <a:lstStyle/>
          <a:p>
            <a:fld id="{B6E74E9B-D8B4-4AB2-966D-7F43BBEA4B0E}" type="slidenum">
              <a:rPr lang="zh-CN" altLang="en-US" smtClean="0">
                <a:solidFill>
                  <a:schemeClr val="tx1"/>
                </a:solidFill>
              </a:rPr>
              <a:t>20</a:t>
            </a:fld>
            <a:endParaRPr lang="zh-CN" altLang="en-US" dirty="0">
              <a:solidFill>
                <a:schemeClr val="tx1"/>
              </a:solidFill>
            </a:endParaRPr>
          </a:p>
        </p:txBody>
      </p:sp>
    </p:spTree>
    <p:extLst>
      <p:ext uri="{BB962C8B-B14F-4D97-AF65-F5344CB8AC3E}">
        <p14:creationId xmlns:p14="http://schemas.microsoft.com/office/powerpoint/2010/main" val="32409947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Outline</a:t>
            </a:r>
            <a:endParaRPr lang="zh-CN" altLang="en-US" dirty="0"/>
          </a:p>
        </p:txBody>
      </p:sp>
      <p:grpSp>
        <p:nvGrpSpPr>
          <p:cNvPr id="4" name="Group 32"/>
          <p:cNvGrpSpPr>
            <a:grpSpLocks/>
          </p:cNvGrpSpPr>
          <p:nvPr/>
        </p:nvGrpSpPr>
        <p:grpSpPr bwMode="auto">
          <a:xfrm>
            <a:off x="2589212" y="1905000"/>
            <a:ext cx="5410200" cy="665162"/>
            <a:chOff x="1152" y="1179"/>
            <a:chExt cx="3408" cy="419"/>
          </a:xfrm>
        </p:grpSpPr>
        <p:grpSp>
          <p:nvGrpSpPr>
            <p:cNvPr id="5" name="Group 3"/>
            <p:cNvGrpSpPr>
              <a:grpSpLocks/>
            </p:cNvGrpSpPr>
            <p:nvPr/>
          </p:nvGrpSpPr>
          <p:grpSpPr bwMode="auto">
            <a:xfrm>
              <a:off x="1152" y="1179"/>
              <a:ext cx="480" cy="419"/>
              <a:chOff x="1110" y="2656"/>
              <a:chExt cx="1549" cy="1351"/>
            </a:xfrm>
          </p:grpSpPr>
          <p:sp>
            <p:nvSpPr>
              <p:cNvPr id="9"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latinLnBrk="1" hangingPunct="1">
                  <a:lnSpc>
                    <a:spcPct val="80000"/>
                  </a:lnSpc>
                  <a:spcBef>
                    <a:spcPct val="50000"/>
                  </a:spcBef>
                  <a:buFontTx/>
                  <a:buNone/>
                </a:pPr>
                <a:endParaRPr lang="th-TH" altLang="zh-CN" sz="1800">
                  <a:latin typeface="Calibri" panose="020F0502020204030204" pitchFamily="34" charset="0"/>
                  <a:ea typeface="华文中宋" panose="02010600040101010101" pitchFamily="2" charset="-122"/>
                </a:endParaRPr>
              </a:p>
            </p:txBody>
          </p:sp>
          <p:sp>
            <p:nvSpPr>
              <p:cNvPr id="10"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latinLnBrk="1" hangingPunct="1">
                  <a:lnSpc>
                    <a:spcPct val="80000"/>
                  </a:lnSpc>
                  <a:spcBef>
                    <a:spcPct val="50000"/>
                  </a:spcBef>
                  <a:buFontTx/>
                  <a:buNone/>
                </a:pPr>
                <a:endParaRPr lang="th-TH" altLang="zh-CN" sz="1800">
                  <a:latin typeface="Calibri" panose="020F0502020204030204" pitchFamily="34" charset="0"/>
                  <a:ea typeface="华文中宋" panose="02010600040101010101" pitchFamily="2" charset="-122"/>
                </a:endParaRPr>
              </a:p>
            </p:txBody>
          </p:sp>
          <p:sp>
            <p:nvSpPr>
              <p:cNvPr id="11" name="AutoShape 6"/>
              <p:cNvSpPr>
                <a:spLocks noChangeArrowheads="1"/>
              </p:cNvSpPr>
              <p:nvPr/>
            </p:nvSpPr>
            <p:spPr bwMode="gray">
              <a:xfrm>
                <a:off x="1200" y="2736"/>
                <a:ext cx="1350" cy="1168"/>
              </a:xfrm>
              <a:prstGeom prst="hexagon">
                <a:avLst>
                  <a:gd name="adj" fmla="val 28896"/>
                  <a:gd name="vf" fmla="val 115470"/>
                </a:avLst>
              </a:prstGeom>
              <a:solidFill>
                <a:srgbClr val="33A9C8">
                  <a:alpha val="87450"/>
                </a:srgbClr>
              </a:solidFill>
              <a:ln w="0">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latinLnBrk="1" hangingPunct="1">
                  <a:lnSpc>
                    <a:spcPct val="80000"/>
                  </a:lnSpc>
                  <a:spcBef>
                    <a:spcPct val="50000"/>
                  </a:spcBef>
                  <a:buFontTx/>
                  <a:buNone/>
                </a:pPr>
                <a:endParaRPr lang="th-TH" altLang="zh-CN" sz="1800">
                  <a:latin typeface="Calibri" panose="020F0502020204030204" pitchFamily="34" charset="0"/>
                  <a:ea typeface="华文中宋" panose="02010600040101010101" pitchFamily="2" charset="-122"/>
                </a:endParaRPr>
              </a:p>
            </p:txBody>
          </p:sp>
        </p:grpSp>
        <p:sp>
          <p:nvSpPr>
            <p:cNvPr id="6" name="Line 11"/>
            <p:cNvSpPr>
              <a:spLocks noChangeShapeType="1"/>
            </p:cNvSpPr>
            <p:nvPr/>
          </p:nvSpPr>
          <p:spPr bwMode="auto">
            <a:xfrm>
              <a:off x="1536" y="1563"/>
              <a:ext cx="3024" cy="0"/>
            </a:xfrm>
            <a:prstGeom prst="line">
              <a:avLst/>
            </a:prstGeom>
            <a:noFill/>
            <a:ln w="25400">
              <a:solidFill>
                <a:srgbClr val="C0C0C0"/>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 name="Text Box 12"/>
            <p:cNvSpPr txBox="1">
              <a:spLocks noChangeArrowheads="1"/>
            </p:cNvSpPr>
            <p:nvPr/>
          </p:nvSpPr>
          <p:spPr bwMode="auto">
            <a:xfrm>
              <a:off x="1850" y="1227"/>
              <a:ext cx="2519" cy="291"/>
            </a:xfrm>
            <a:prstGeom prst="rect">
              <a:avLst/>
            </a:prstGeom>
            <a:noFill/>
            <a:ln w="9525" algn="ctr">
              <a:noFill/>
              <a:miter lim="800000"/>
              <a:headEnd/>
              <a:tailEnd/>
            </a:ln>
            <a:effectLst/>
          </p:spPr>
          <p:txBody>
            <a:bodyPr wrap="none">
              <a:spAutoFit/>
            </a:bodyPr>
            <a:lstStyle/>
            <a:p>
              <a:pPr algn="ctr" fontAlgn="auto">
                <a:spcBef>
                  <a:spcPts val="0"/>
                </a:spcBef>
                <a:spcAft>
                  <a:spcPts val="0"/>
                </a:spcAft>
                <a:defRPr/>
              </a:pPr>
              <a:r>
                <a:rPr lang="en-US" altLang="zh-CN" sz="2400" dirty="0" smtClean="0">
                  <a:effectLst>
                    <a:outerShdw blurRad="38100" dist="38100" dir="2700000" algn="tl">
                      <a:srgbClr val="C0C0C0"/>
                    </a:outerShdw>
                  </a:effectLst>
                  <a:ea typeface="华文中宋" pitchFamily="2" charset="-122"/>
                </a:rPr>
                <a:t>Background &amp; Motivation</a:t>
              </a:r>
              <a:endParaRPr lang="en-US" altLang="zh-CN" sz="2400" dirty="0">
                <a:effectLst>
                  <a:outerShdw blurRad="38100" dist="38100" dir="2700000" algn="tl">
                    <a:srgbClr val="C0C0C0"/>
                  </a:outerShdw>
                </a:effectLst>
                <a:ea typeface="华文中宋" pitchFamily="2" charset="-122"/>
              </a:endParaRPr>
            </a:p>
          </p:txBody>
        </p:sp>
        <p:sp>
          <p:nvSpPr>
            <p:cNvPr id="8" name="Text Box 13"/>
            <p:cNvSpPr txBox="1">
              <a:spLocks noChangeArrowheads="1"/>
            </p:cNvSpPr>
            <p:nvPr/>
          </p:nvSpPr>
          <p:spPr bwMode="gray">
            <a:xfrm>
              <a:off x="1269" y="1274"/>
              <a:ext cx="236"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latinLnBrk="1">
                <a:lnSpc>
                  <a:spcPct val="80000"/>
                </a:lnSpc>
                <a:spcBef>
                  <a:spcPct val="50000"/>
                </a:spcBef>
                <a:buFontTx/>
                <a:buNone/>
              </a:pPr>
              <a:r>
                <a:rPr lang="en-US" altLang="zh-CN" sz="2400" dirty="0">
                  <a:latin typeface="Calibri" panose="020F0502020204030204" pitchFamily="34" charset="0"/>
                  <a:ea typeface="华文中宋" panose="02010600040101010101" pitchFamily="2" charset="-122"/>
                </a:rPr>
                <a:t>1</a:t>
              </a:r>
            </a:p>
          </p:txBody>
        </p:sp>
      </p:grpSp>
      <p:grpSp>
        <p:nvGrpSpPr>
          <p:cNvPr id="12" name="Group 33"/>
          <p:cNvGrpSpPr>
            <a:grpSpLocks/>
          </p:cNvGrpSpPr>
          <p:nvPr/>
        </p:nvGrpSpPr>
        <p:grpSpPr bwMode="auto">
          <a:xfrm>
            <a:off x="2589212" y="2714625"/>
            <a:ext cx="5410200" cy="665162"/>
            <a:chOff x="1152" y="1755"/>
            <a:chExt cx="3408" cy="419"/>
          </a:xfrm>
        </p:grpSpPr>
        <p:grpSp>
          <p:nvGrpSpPr>
            <p:cNvPr id="13" name="Group 7"/>
            <p:cNvGrpSpPr>
              <a:grpSpLocks/>
            </p:cNvGrpSpPr>
            <p:nvPr/>
          </p:nvGrpSpPr>
          <p:grpSpPr bwMode="auto">
            <a:xfrm>
              <a:off x="1152" y="1755"/>
              <a:ext cx="480" cy="419"/>
              <a:chOff x="3174" y="2656"/>
              <a:chExt cx="1549" cy="1351"/>
            </a:xfrm>
          </p:grpSpPr>
          <p:sp>
            <p:nvSpPr>
              <p:cNvPr id="17" name="AutoShape 8"/>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latinLnBrk="1" hangingPunct="1">
                  <a:lnSpc>
                    <a:spcPct val="80000"/>
                  </a:lnSpc>
                  <a:spcBef>
                    <a:spcPct val="50000"/>
                  </a:spcBef>
                  <a:buFontTx/>
                  <a:buNone/>
                </a:pPr>
                <a:endParaRPr lang="th-TH" altLang="zh-CN" sz="1800">
                  <a:latin typeface="Calibri" panose="020F0502020204030204" pitchFamily="34" charset="0"/>
                  <a:ea typeface="华文中宋" panose="02010600040101010101" pitchFamily="2" charset="-122"/>
                </a:endParaRPr>
              </a:p>
            </p:txBody>
          </p:sp>
          <p:sp>
            <p:nvSpPr>
              <p:cNvPr id="18" name="AutoShape 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latinLnBrk="1" hangingPunct="1">
                  <a:lnSpc>
                    <a:spcPct val="80000"/>
                  </a:lnSpc>
                  <a:spcBef>
                    <a:spcPct val="50000"/>
                  </a:spcBef>
                  <a:buFontTx/>
                  <a:buNone/>
                </a:pPr>
                <a:endParaRPr lang="th-TH" altLang="zh-CN" sz="1800">
                  <a:latin typeface="Calibri" panose="020F0502020204030204" pitchFamily="34" charset="0"/>
                  <a:ea typeface="华文中宋" panose="02010600040101010101" pitchFamily="2" charset="-122"/>
                </a:endParaRPr>
              </a:p>
            </p:txBody>
          </p:sp>
          <p:sp>
            <p:nvSpPr>
              <p:cNvPr id="19" name="AutoShape 10"/>
              <p:cNvSpPr>
                <a:spLocks noChangeArrowheads="1"/>
              </p:cNvSpPr>
              <p:nvPr/>
            </p:nvSpPr>
            <p:spPr bwMode="gray">
              <a:xfrm>
                <a:off x="3264" y="2736"/>
                <a:ext cx="1350" cy="1168"/>
              </a:xfrm>
              <a:prstGeom prst="hexagon">
                <a:avLst>
                  <a:gd name="adj" fmla="val 28896"/>
                  <a:gd name="vf" fmla="val 115470"/>
                </a:avLst>
              </a:prstGeom>
              <a:solidFill>
                <a:srgbClr val="4EE72E"/>
              </a:soli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latinLnBrk="1" hangingPunct="1">
                  <a:lnSpc>
                    <a:spcPct val="80000"/>
                  </a:lnSpc>
                  <a:spcBef>
                    <a:spcPct val="50000"/>
                  </a:spcBef>
                  <a:buFontTx/>
                  <a:buNone/>
                </a:pPr>
                <a:endParaRPr lang="th-TH" altLang="zh-CN" sz="1800">
                  <a:latin typeface="Calibri" panose="020F0502020204030204" pitchFamily="34" charset="0"/>
                  <a:ea typeface="华文中宋" panose="02010600040101010101" pitchFamily="2" charset="-122"/>
                </a:endParaRPr>
              </a:p>
            </p:txBody>
          </p:sp>
        </p:grpSp>
        <p:sp>
          <p:nvSpPr>
            <p:cNvPr id="14" name="Line 14"/>
            <p:cNvSpPr>
              <a:spLocks noChangeShapeType="1"/>
            </p:cNvSpPr>
            <p:nvPr/>
          </p:nvSpPr>
          <p:spPr bwMode="auto">
            <a:xfrm>
              <a:off x="1536" y="2139"/>
              <a:ext cx="3024" cy="0"/>
            </a:xfrm>
            <a:prstGeom prst="line">
              <a:avLst/>
            </a:prstGeom>
            <a:noFill/>
            <a:ln w="25400">
              <a:solidFill>
                <a:srgbClr val="C0C0C0"/>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5" name="Text Box 15"/>
            <p:cNvSpPr txBox="1">
              <a:spLocks noChangeArrowheads="1"/>
            </p:cNvSpPr>
            <p:nvPr/>
          </p:nvSpPr>
          <p:spPr bwMode="auto">
            <a:xfrm>
              <a:off x="1842" y="1803"/>
              <a:ext cx="1379" cy="291"/>
            </a:xfrm>
            <a:prstGeom prst="rect">
              <a:avLst/>
            </a:prstGeom>
            <a:noFill/>
            <a:ln w="9525" algn="ctr">
              <a:noFill/>
              <a:miter lim="800000"/>
              <a:headEnd/>
              <a:tailEnd/>
            </a:ln>
            <a:effectLst/>
          </p:spPr>
          <p:txBody>
            <a:bodyPr wrap="none">
              <a:spAutoFit/>
            </a:bodyPr>
            <a:lstStyle/>
            <a:p>
              <a:pPr algn="ctr">
                <a:defRPr/>
              </a:pPr>
              <a:r>
                <a:rPr lang="en-US" altLang="zh-CN" sz="2400" dirty="0">
                  <a:effectLst>
                    <a:outerShdw blurRad="38100" dist="38100" dir="2700000" algn="tl">
                      <a:srgbClr val="C0C0C0"/>
                    </a:outerShdw>
                  </a:effectLst>
                  <a:ea typeface="华文中宋" pitchFamily="2" charset="-122"/>
                </a:rPr>
                <a:t>Related Work</a:t>
              </a:r>
            </a:p>
          </p:txBody>
        </p:sp>
        <p:sp>
          <p:nvSpPr>
            <p:cNvPr id="16" name="Text Box 16"/>
            <p:cNvSpPr txBox="1">
              <a:spLocks noChangeArrowheads="1"/>
            </p:cNvSpPr>
            <p:nvPr/>
          </p:nvSpPr>
          <p:spPr bwMode="gray">
            <a:xfrm>
              <a:off x="1283" y="1834"/>
              <a:ext cx="225" cy="244"/>
            </a:xfrm>
            <a:prstGeom prst="rect">
              <a:avLst/>
            </a:prstGeom>
            <a:solidFill>
              <a:srgbClr val="4EE72E"/>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latinLnBrk="1">
                <a:lnSpc>
                  <a:spcPct val="80000"/>
                </a:lnSpc>
                <a:spcBef>
                  <a:spcPct val="50000"/>
                </a:spcBef>
                <a:buFontTx/>
                <a:buNone/>
              </a:pPr>
              <a:r>
                <a:rPr lang="en-US" altLang="zh-CN" sz="2400">
                  <a:latin typeface="Calibri" panose="020F0502020204030204" pitchFamily="34" charset="0"/>
                  <a:ea typeface="华文中宋" panose="02010600040101010101" pitchFamily="2" charset="-122"/>
                </a:rPr>
                <a:t>2</a:t>
              </a:r>
            </a:p>
          </p:txBody>
        </p:sp>
      </p:grpSp>
      <p:grpSp>
        <p:nvGrpSpPr>
          <p:cNvPr id="20" name="Group 34"/>
          <p:cNvGrpSpPr>
            <a:grpSpLocks/>
          </p:cNvGrpSpPr>
          <p:nvPr/>
        </p:nvGrpSpPr>
        <p:grpSpPr bwMode="auto">
          <a:xfrm>
            <a:off x="2589212" y="3506787"/>
            <a:ext cx="5410200" cy="665163"/>
            <a:chOff x="1152" y="2317"/>
            <a:chExt cx="3408" cy="419"/>
          </a:xfrm>
        </p:grpSpPr>
        <p:grpSp>
          <p:nvGrpSpPr>
            <p:cNvPr id="21" name="Group 17"/>
            <p:cNvGrpSpPr>
              <a:grpSpLocks/>
            </p:cNvGrpSpPr>
            <p:nvPr/>
          </p:nvGrpSpPr>
          <p:grpSpPr bwMode="auto">
            <a:xfrm>
              <a:off x="1152" y="2317"/>
              <a:ext cx="480" cy="419"/>
              <a:chOff x="1110" y="2656"/>
              <a:chExt cx="1549" cy="1351"/>
            </a:xfrm>
          </p:grpSpPr>
          <p:sp>
            <p:nvSpPr>
              <p:cNvPr id="25"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latinLnBrk="1" hangingPunct="1">
                  <a:lnSpc>
                    <a:spcPct val="80000"/>
                  </a:lnSpc>
                  <a:spcBef>
                    <a:spcPct val="50000"/>
                  </a:spcBef>
                  <a:buFontTx/>
                  <a:buNone/>
                </a:pPr>
                <a:endParaRPr lang="th-TH" altLang="zh-CN" sz="1800">
                  <a:latin typeface="Calibri" panose="020F0502020204030204" pitchFamily="34" charset="0"/>
                  <a:ea typeface="华文中宋" panose="02010600040101010101" pitchFamily="2" charset="-122"/>
                </a:endParaRPr>
              </a:p>
            </p:txBody>
          </p:sp>
          <p:sp>
            <p:nvSpPr>
              <p:cNvPr id="26"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latinLnBrk="1" hangingPunct="1">
                  <a:lnSpc>
                    <a:spcPct val="80000"/>
                  </a:lnSpc>
                  <a:spcBef>
                    <a:spcPct val="50000"/>
                  </a:spcBef>
                  <a:buFontTx/>
                  <a:buNone/>
                </a:pPr>
                <a:endParaRPr lang="th-TH" altLang="zh-CN" sz="1800">
                  <a:latin typeface="Calibri" panose="020F0502020204030204" pitchFamily="34" charset="0"/>
                  <a:ea typeface="华文中宋" panose="02010600040101010101" pitchFamily="2" charset="-122"/>
                </a:endParaRPr>
              </a:p>
            </p:txBody>
          </p:sp>
          <p:sp>
            <p:nvSpPr>
              <p:cNvPr id="27" name="AutoShape 20"/>
              <p:cNvSpPr>
                <a:spLocks noChangeArrowheads="1"/>
              </p:cNvSpPr>
              <p:nvPr/>
            </p:nvSpPr>
            <p:spPr bwMode="gray">
              <a:xfrm>
                <a:off x="1200" y="2737"/>
                <a:ext cx="1349" cy="1167"/>
              </a:xfrm>
              <a:prstGeom prst="hexagon">
                <a:avLst>
                  <a:gd name="adj" fmla="val 28894"/>
                  <a:gd name="vf" fmla="val 115470"/>
                </a:avLst>
              </a:prstGeom>
              <a:solidFill>
                <a:srgbClr val="8282EC"/>
              </a:soli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latinLnBrk="1" hangingPunct="1">
                  <a:lnSpc>
                    <a:spcPct val="80000"/>
                  </a:lnSpc>
                  <a:spcBef>
                    <a:spcPct val="50000"/>
                  </a:spcBef>
                  <a:buFontTx/>
                  <a:buNone/>
                </a:pPr>
                <a:endParaRPr lang="th-TH" altLang="zh-CN" sz="1800">
                  <a:ea typeface="华文中宋" panose="02010600040101010101" pitchFamily="2" charset="-122"/>
                </a:endParaRPr>
              </a:p>
            </p:txBody>
          </p:sp>
        </p:grpSp>
        <p:sp>
          <p:nvSpPr>
            <p:cNvPr id="22" name="Line 25"/>
            <p:cNvSpPr>
              <a:spLocks noChangeShapeType="1"/>
            </p:cNvSpPr>
            <p:nvPr/>
          </p:nvSpPr>
          <p:spPr bwMode="auto">
            <a:xfrm>
              <a:off x="1536" y="2701"/>
              <a:ext cx="3024" cy="0"/>
            </a:xfrm>
            <a:prstGeom prst="line">
              <a:avLst/>
            </a:prstGeom>
            <a:noFill/>
            <a:ln w="25400">
              <a:solidFill>
                <a:srgbClr val="C0C0C0"/>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3" name="Text Box 26"/>
            <p:cNvSpPr txBox="1">
              <a:spLocks noChangeArrowheads="1"/>
            </p:cNvSpPr>
            <p:nvPr/>
          </p:nvSpPr>
          <p:spPr bwMode="auto">
            <a:xfrm>
              <a:off x="1374" y="2365"/>
              <a:ext cx="2619" cy="291"/>
            </a:xfrm>
            <a:prstGeom prst="rect">
              <a:avLst/>
            </a:prstGeom>
            <a:noFill/>
            <a:ln w="9525" algn="ctr">
              <a:noFill/>
              <a:miter lim="800000"/>
              <a:headEnd/>
              <a:tailEnd/>
            </a:ln>
            <a:effectLst/>
          </p:spPr>
          <p:txBody>
            <a:bodyPr>
              <a:spAutoFit/>
            </a:bodyPr>
            <a:lstStyle/>
            <a:p>
              <a:pPr>
                <a:defRPr/>
              </a:pPr>
              <a:r>
                <a:rPr lang="zh-CN" altLang="en-US" sz="2400" dirty="0">
                  <a:effectLst>
                    <a:outerShdw blurRad="38100" dist="38100" dir="2700000" algn="tl">
                      <a:srgbClr val="C0C0C0"/>
                    </a:outerShdw>
                  </a:effectLst>
                  <a:ea typeface="华文中宋" pitchFamily="2" charset="-122"/>
                </a:rPr>
                <a:t>         </a:t>
              </a:r>
              <a:r>
                <a:rPr lang="en-US" altLang="zh-CN" sz="2400" dirty="0">
                  <a:effectLst>
                    <a:outerShdw blurRad="38100" dist="38100" dir="2700000" algn="tl">
                      <a:srgbClr val="C0C0C0"/>
                    </a:outerShdw>
                  </a:effectLst>
                  <a:ea typeface="华文中宋" pitchFamily="2" charset="-122"/>
                </a:rPr>
                <a:t>Methodology</a:t>
              </a:r>
            </a:p>
          </p:txBody>
        </p:sp>
        <p:sp>
          <p:nvSpPr>
            <p:cNvPr id="24" name="Text Box 27"/>
            <p:cNvSpPr txBox="1">
              <a:spLocks noChangeArrowheads="1"/>
            </p:cNvSpPr>
            <p:nvPr/>
          </p:nvSpPr>
          <p:spPr bwMode="gray">
            <a:xfrm>
              <a:off x="1269" y="2423"/>
              <a:ext cx="236"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latinLnBrk="1">
                <a:lnSpc>
                  <a:spcPct val="80000"/>
                </a:lnSpc>
                <a:spcBef>
                  <a:spcPct val="50000"/>
                </a:spcBef>
                <a:buFontTx/>
                <a:buNone/>
              </a:pPr>
              <a:r>
                <a:rPr lang="en-US" altLang="zh-CN" sz="2400">
                  <a:latin typeface="Calibri" panose="020F0502020204030204" pitchFamily="34" charset="0"/>
                  <a:ea typeface="华文中宋" panose="02010600040101010101" pitchFamily="2" charset="-122"/>
                </a:rPr>
                <a:t>3</a:t>
              </a:r>
            </a:p>
          </p:txBody>
        </p:sp>
      </p:grpSp>
      <p:grpSp>
        <p:nvGrpSpPr>
          <p:cNvPr id="28" name="Group 34"/>
          <p:cNvGrpSpPr>
            <a:grpSpLocks/>
          </p:cNvGrpSpPr>
          <p:nvPr/>
        </p:nvGrpSpPr>
        <p:grpSpPr bwMode="auto">
          <a:xfrm>
            <a:off x="2595562" y="4298950"/>
            <a:ext cx="5410200" cy="665162"/>
            <a:chOff x="1152" y="2317"/>
            <a:chExt cx="3408" cy="419"/>
          </a:xfrm>
        </p:grpSpPr>
        <p:grpSp>
          <p:nvGrpSpPr>
            <p:cNvPr id="29" name="Group 17"/>
            <p:cNvGrpSpPr>
              <a:grpSpLocks/>
            </p:cNvGrpSpPr>
            <p:nvPr/>
          </p:nvGrpSpPr>
          <p:grpSpPr bwMode="auto">
            <a:xfrm>
              <a:off x="1152" y="2317"/>
              <a:ext cx="480" cy="419"/>
              <a:chOff x="1110" y="2656"/>
              <a:chExt cx="1549" cy="1351"/>
            </a:xfrm>
          </p:grpSpPr>
          <p:sp>
            <p:nvSpPr>
              <p:cNvPr id="33"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latinLnBrk="1" hangingPunct="1">
                  <a:lnSpc>
                    <a:spcPct val="80000"/>
                  </a:lnSpc>
                  <a:spcBef>
                    <a:spcPct val="50000"/>
                  </a:spcBef>
                  <a:buFontTx/>
                  <a:buNone/>
                </a:pPr>
                <a:endParaRPr lang="th-TH" altLang="zh-CN" sz="1800">
                  <a:latin typeface="Calibri" panose="020F0502020204030204" pitchFamily="34" charset="0"/>
                  <a:ea typeface="华文中宋" panose="02010600040101010101" pitchFamily="2" charset="-122"/>
                </a:endParaRPr>
              </a:p>
            </p:txBody>
          </p:sp>
          <p:sp>
            <p:nvSpPr>
              <p:cNvPr id="34"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latinLnBrk="1" hangingPunct="1">
                  <a:lnSpc>
                    <a:spcPct val="80000"/>
                  </a:lnSpc>
                  <a:spcBef>
                    <a:spcPct val="50000"/>
                  </a:spcBef>
                  <a:buFontTx/>
                  <a:buNone/>
                </a:pPr>
                <a:endParaRPr lang="th-TH" altLang="zh-CN" sz="1800">
                  <a:latin typeface="Calibri" panose="020F0502020204030204" pitchFamily="34" charset="0"/>
                  <a:ea typeface="华文中宋" panose="02010600040101010101" pitchFamily="2" charset="-122"/>
                </a:endParaRPr>
              </a:p>
            </p:txBody>
          </p:sp>
          <p:sp>
            <p:nvSpPr>
              <p:cNvPr id="35" name="AutoShape 20"/>
              <p:cNvSpPr>
                <a:spLocks noChangeArrowheads="1"/>
              </p:cNvSpPr>
              <p:nvPr/>
            </p:nvSpPr>
            <p:spPr bwMode="gray">
              <a:xfrm>
                <a:off x="1200" y="2737"/>
                <a:ext cx="1349" cy="1167"/>
              </a:xfrm>
              <a:prstGeom prst="hexagon">
                <a:avLst>
                  <a:gd name="adj" fmla="val 28894"/>
                  <a:gd name="vf" fmla="val 115470"/>
                </a:avLst>
              </a:prstGeom>
              <a:solidFill>
                <a:srgbClr val="FFC000"/>
              </a:soli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latinLnBrk="1" hangingPunct="1">
                  <a:lnSpc>
                    <a:spcPct val="80000"/>
                  </a:lnSpc>
                  <a:spcBef>
                    <a:spcPct val="50000"/>
                  </a:spcBef>
                  <a:buFontTx/>
                  <a:buNone/>
                </a:pPr>
                <a:endParaRPr lang="th-TH" altLang="zh-CN" sz="1800">
                  <a:ea typeface="华文中宋" panose="02010600040101010101" pitchFamily="2" charset="-122"/>
                </a:endParaRPr>
              </a:p>
            </p:txBody>
          </p:sp>
        </p:grpSp>
        <p:sp>
          <p:nvSpPr>
            <p:cNvPr id="30" name="Line 25"/>
            <p:cNvSpPr>
              <a:spLocks noChangeShapeType="1"/>
            </p:cNvSpPr>
            <p:nvPr/>
          </p:nvSpPr>
          <p:spPr bwMode="auto">
            <a:xfrm>
              <a:off x="1536" y="2701"/>
              <a:ext cx="3024" cy="0"/>
            </a:xfrm>
            <a:prstGeom prst="line">
              <a:avLst/>
            </a:prstGeom>
            <a:noFill/>
            <a:ln w="25400">
              <a:solidFill>
                <a:srgbClr val="C0C0C0"/>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1" name="Text Box 26"/>
            <p:cNvSpPr txBox="1">
              <a:spLocks noChangeArrowheads="1"/>
            </p:cNvSpPr>
            <p:nvPr/>
          </p:nvSpPr>
          <p:spPr bwMode="auto">
            <a:xfrm>
              <a:off x="1367" y="2365"/>
              <a:ext cx="2619" cy="291"/>
            </a:xfrm>
            <a:prstGeom prst="rect">
              <a:avLst/>
            </a:prstGeom>
            <a:noFill/>
            <a:ln w="9525" algn="ctr">
              <a:noFill/>
              <a:miter lim="800000"/>
              <a:headEnd/>
              <a:tailEnd/>
            </a:ln>
            <a:effectLst/>
          </p:spPr>
          <p:txBody>
            <a:bodyPr>
              <a:spAutoFit/>
            </a:bodyPr>
            <a:lstStyle/>
            <a:p>
              <a:pPr>
                <a:defRPr/>
              </a:pPr>
              <a:r>
                <a:rPr lang="zh-CN" altLang="en-US" sz="2400" dirty="0">
                  <a:effectLst>
                    <a:outerShdw blurRad="38100" dist="38100" dir="2700000" algn="tl">
                      <a:srgbClr val="C0C0C0"/>
                    </a:outerShdw>
                  </a:effectLst>
                  <a:ea typeface="华文中宋" pitchFamily="2" charset="-122"/>
                </a:rPr>
                <a:t>         </a:t>
              </a:r>
              <a:r>
                <a:rPr lang="en-US" altLang="zh-CN" sz="2400" dirty="0">
                  <a:effectLst>
                    <a:outerShdw blurRad="38100" dist="38100" dir="2700000" algn="tl">
                      <a:srgbClr val="C0C0C0"/>
                    </a:outerShdw>
                  </a:effectLst>
                  <a:ea typeface="华文中宋" pitchFamily="2" charset="-122"/>
                </a:rPr>
                <a:t>Evaluation</a:t>
              </a:r>
            </a:p>
          </p:txBody>
        </p:sp>
        <p:sp>
          <p:nvSpPr>
            <p:cNvPr id="32" name="Text Box 27"/>
            <p:cNvSpPr txBox="1">
              <a:spLocks noChangeArrowheads="1"/>
            </p:cNvSpPr>
            <p:nvPr/>
          </p:nvSpPr>
          <p:spPr bwMode="gray">
            <a:xfrm>
              <a:off x="1280" y="2423"/>
              <a:ext cx="214"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latinLnBrk="1">
                <a:lnSpc>
                  <a:spcPct val="80000"/>
                </a:lnSpc>
                <a:spcBef>
                  <a:spcPct val="50000"/>
                </a:spcBef>
                <a:buFontTx/>
                <a:buNone/>
              </a:pPr>
              <a:r>
                <a:rPr lang="en-US" altLang="zh-CN" sz="2400">
                  <a:latin typeface="Calibri" panose="020F0502020204030204" pitchFamily="34" charset="0"/>
                  <a:ea typeface="华文中宋" panose="02010600040101010101" pitchFamily="2" charset="-122"/>
                </a:rPr>
                <a:t>4</a:t>
              </a:r>
            </a:p>
          </p:txBody>
        </p:sp>
      </p:grpSp>
      <p:grpSp>
        <p:nvGrpSpPr>
          <p:cNvPr id="36" name="Group 34"/>
          <p:cNvGrpSpPr>
            <a:grpSpLocks/>
          </p:cNvGrpSpPr>
          <p:nvPr/>
        </p:nvGrpSpPr>
        <p:grpSpPr bwMode="auto">
          <a:xfrm>
            <a:off x="2587624" y="5108575"/>
            <a:ext cx="5410200" cy="665162"/>
            <a:chOff x="1152" y="2317"/>
            <a:chExt cx="3408" cy="419"/>
          </a:xfrm>
        </p:grpSpPr>
        <p:grpSp>
          <p:nvGrpSpPr>
            <p:cNvPr id="37" name="Group 17"/>
            <p:cNvGrpSpPr>
              <a:grpSpLocks/>
            </p:cNvGrpSpPr>
            <p:nvPr/>
          </p:nvGrpSpPr>
          <p:grpSpPr bwMode="auto">
            <a:xfrm>
              <a:off x="1152" y="2317"/>
              <a:ext cx="480" cy="419"/>
              <a:chOff x="1110" y="2656"/>
              <a:chExt cx="1549" cy="1351"/>
            </a:xfrm>
          </p:grpSpPr>
          <p:sp>
            <p:nvSpPr>
              <p:cNvPr id="41"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latinLnBrk="1" hangingPunct="1">
                  <a:lnSpc>
                    <a:spcPct val="80000"/>
                  </a:lnSpc>
                  <a:spcBef>
                    <a:spcPct val="50000"/>
                  </a:spcBef>
                  <a:buFontTx/>
                  <a:buNone/>
                </a:pPr>
                <a:endParaRPr lang="th-TH" altLang="zh-CN" sz="1800">
                  <a:latin typeface="Calibri" panose="020F0502020204030204" pitchFamily="34" charset="0"/>
                  <a:ea typeface="华文中宋" panose="02010600040101010101" pitchFamily="2" charset="-122"/>
                </a:endParaRPr>
              </a:p>
            </p:txBody>
          </p:sp>
          <p:sp>
            <p:nvSpPr>
              <p:cNvPr id="42"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latinLnBrk="1" hangingPunct="1">
                  <a:lnSpc>
                    <a:spcPct val="80000"/>
                  </a:lnSpc>
                  <a:spcBef>
                    <a:spcPct val="50000"/>
                  </a:spcBef>
                  <a:buFontTx/>
                  <a:buNone/>
                </a:pPr>
                <a:endParaRPr lang="th-TH" altLang="zh-CN" sz="1800">
                  <a:latin typeface="Calibri" panose="020F0502020204030204" pitchFamily="34" charset="0"/>
                  <a:ea typeface="华文中宋" panose="02010600040101010101" pitchFamily="2" charset="-122"/>
                </a:endParaRPr>
              </a:p>
            </p:txBody>
          </p:sp>
          <p:sp>
            <p:nvSpPr>
              <p:cNvPr id="43" name="AutoShape 20"/>
              <p:cNvSpPr>
                <a:spLocks noChangeArrowheads="1"/>
              </p:cNvSpPr>
              <p:nvPr/>
            </p:nvSpPr>
            <p:spPr bwMode="gray">
              <a:xfrm>
                <a:off x="1200" y="2737"/>
                <a:ext cx="1349" cy="1167"/>
              </a:xfrm>
              <a:prstGeom prst="hexagon">
                <a:avLst>
                  <a:gd name="adj" fmla="val 28894"/>
                  <a:gd name="vf" fmla="val 115470"/>
                </a:avLst>
              </a:prstGeom>
              <a:solidFill>
                <a:srgbClr val="834A3D"/>
              </a:soli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latinLnBrk="1" hangingPunct="1">
                  <a:lnSpc>
                    <a:spcPct val="80000"/>
                  </a:lnSpc>
                  <a:spcBef>
                    <a:spcPct val="50000"/>
                  </a:spcBef>
                  <a:buFontTx/>
                  <a:buNone/>
                </a:pPr>
                <a:endParaRPr lang="th-TH" altLang="zh-CN" sz="1800">
                  <a:ea typeface="华文中宋" panose="02010600040101010101" pitchFamily="2" charset="-122"/>
                </a:endParaRPr>
              </a:p>
            </p:txBody>
          </p:sp>
        </p:grpSp>
        <p:sp>
          <p:nvSpPr>
            <p:cNvPr id="38" name="Line 25"/>
            <p:cNvSpPr>
              <a:spLocks noChangeShapeType="1"/>
            </p:cNvSpPr>
            <p:nvPr/>
          </p:nvSpPr>
          <p:spPr bwMode="auto">
            <a:xfrm>
              <a:off x="1536" y="2701"/>
              <a:ext cx="3024" cy="0"/>
            </a:xfrm>
            <a:prstGeom prst="line">
              <a:avLst/>
            </a:prstGeom>
            <a:noFill/>
            <a:ln w="25400">
              <a:solidFill>
                <a:srgbClr val="C0C0C0"/>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9" name="Text Box 26"/>
            <p:cNvSpPr txBox="1">
              <a:spLocks noChangeArrowheads="1"/>
            </p:cNvSpPr>
            <p:nvPr/>
          </p:nvSpPr>
          <p:spPr bwMode="auto">
            <a:xfrm>
              <a:off x="1559" y="2365"/>
              <a:ext cx="2770" cy="291"/>
            </a:xfrm>
            <a:prstGeom prst="rect">
              <a:avLst/>
            </a:prstGeom>
            <a:noFill/>
            <a:ln w="9525" algn="ctr">
              <a:noFill/>
              <a:miter lim="800000"/>
              <a:headEnd/>
              <a:tailEnd/>
            </a:ln>
            <a:effectLst/>
          </p:spPr>
          <p:txBody>
            <a:bodyPr wrap="square">
              <a:spAutoFit/>
            </a:bodyPr>
            <a:lstStyle/>
            <a:p>
              <a:pPr>
                <a:defRPr/>
              </a:pPr>
              <a:r>
                <a:rPr lang="zh-CN" altLang="en-US" sz="2400" dirty="0">
                  <a:effectLst>
                    <a:outerShdw blurRad="38100" dist="38100" dir="2700000" algn="tl">
                      <a:srgbClr val="C0C0C0"/>
                    </a:outerShdw>
                  </a:effectLst>
                  <a:ea typeface="华文中宋" pitchFamily="2" charset="-122"/>
                </a:rPr>
                <a:t>     </a:t>
              </a:r>
              <a:r>
                <a:rPr lang="en-US" altLang="zh-CN" sz="2400" dirty="0" smtClean="0">
                  <a:effectLst>
                    <a:outerShdw blurRad="38100" dist="38100" dir="2700000" algn="tl">
                      <a:srgbClr val="C0C0C0"/>
                    </a:outerShdw>
                  </a:effectLst>
                  <a:ea typeface="华文中宋" pitchFamily="2" charset="-122"/>
                </a:rPr>
                <a:t>Conclusion</a:t>
              </a:r>
              <a:endParaRPr lang="en-US" altLang="zh-CN" sz="2400" dirty="0">
                <a:effectLst>
                  <a:outerShdw blurRad="38100" dist="38100" dir="2700000" algn="tl">
                    <a:srgbClr val="C0C0C0"/>
                  </a:outerShdw>
                </a:effectLst>
                <a:ea typeface="华文中宋" pitchFamily="2" charset="-122"/>
              </a:endParaRPr>
            </a:p>
          </p:txBody>
        </p:sp>
        <p:sp>
          <p:nvSpPr>
            <p:cNvPr id="40" name="Text Box 27"/>
            <p:cNvSpPr txBox="1">
              <a:spLocks noChangeArrowheads="1"/>
            </p:cNvSpPr>
            <p:nvPr/>
          </p:nvSpPr>
          <p:spPr bwMode="gray">
            <a:xfrm>
              <a:off x="1280" y="2423"/>
              <a:ext cx="214"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latinLnBrk="1">
                <a:lnSpc>
                  <a:spcPct val="80000"/>
                </a:lnSpc>
                <a:spcBef>
                  <a:spcPct val="50000"/>
                </a:spcBef>
                <a:buFontTx/>
                <a:buNone/>
              </a:pPr>
              <a:r>
                <a:rPr lang="en-US" altLang="zh-CN" sz="2400">
                  <a:latin typeface="Calibri" panose="020F0502020204030204" pitchFamily="34" charset="0"/>
                  <a:ea typeface="华文中宋" panose="02010600040101010101" pitchFamily="2" charset="-122"/>
                </a:rPr>
                <a:t>5</a:t>
              </a:r>
            </a:p>
          </p:txBody>
        </p:sp>
      </p:grpSp>
    </p:spTree>
    <p:extLst>
      <p:ext uri="{BB962C8B-B14F-4D97-AF65-F5344CB8AC3E}">
        <p14:creationId xmlns:p14="http://schemas.microsoft.com/office/powerpoint/2010/main" val="415651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20"/>
                                        </p:tgtEl>
                                      </p:cBhvr>
                                    </p:animEffect>
                                    <p:set>
                                      <p:cBhvr>
                                        <p:cTn id="10" dur="1" fill="hold">
                                          <p:stCondLst>
                                            <p:cond delay="499"/>
                                          </p:stCondLst>
                                        </p:cTn>
                                        <p:tgtEl>
                                          <p:spTgt spid="20"/>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36"/>
                                        </p:tgtEl>
                                      </p:cBhvr>
                                    </p:animEffect>
                                    <p:set>
                                      <p:cBhvr>
                                        <p:cTn id="13" dur="1" fill="hold">
                                          <p:stCondLst>
                                            <p:cond delay="499"/>
                                          </p:stCondLst>
                                        </p:cTn>
                                        <p:tgtEl>
                                          <p:spTgt spid="36"/>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par>
                          <p:cTn id="17" fill="hold">
                            <p:stCondLst>
                              <p:cond delay="500"/>
                            </p:stCondLst>
                            <p:childTnLst>
                              <p:par>
                                <p:cTn id="18" presetID="64" presetClass="path" presetSubtype="0" accel="50000" decel="50000" fill="hold" nodeType="afterEffect">
                                  <p:stCondLst>
                                    <p:cond delay="0"/>
                                  </p:stCondLst>
                                  <p:childTnLst>
                                    <p:animMotion origin="layout" path="M 4.375E-6 -1.48148E-6 L -0.0017 -0.11782 " pathEditMode="relative" rAng="0" ptsTypes="AA">
                                      <p:cBhvr>
                                        <p:cTn id="19" dur="2000" fill="hold"/>
                                        <p:tgtEl>
                                          <p:spTgt spid="28"/>
                                        </p:tgtEl>
                                        <p:attrNameLst>
                                          <p:attrName>ppt_x</p:attrName>
                                          <p:attrName>ppt_y</p:attrName>
                                        </p:attrNameLst>
                                      </p:cBhvr>
                                      <p:rCtr x="-91" y="-590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solidFill>
                  <a:srgbClr val="CC0000"/>
                </a:solidFill>
                <a:latin typeface="Calibri" panose="020F0502020204030204" pitchFamily="34" charset="0"/>
              </a:rPr>
              <a:t>Experimental Settings</a:t>
            </a:r>
            <a:endParaRPr lang="zh-CN" altLang="en-US" dirty="0">
              <a:solidFill>
                <a:srgbClr val="CC0000"/>
              </a:solidFill>
              <a:latin typeface="Calibri" panose="020F0502020204030204" pitchFamily="34" charset="0"/>
            </a:endParaRPr>
          </a:p>
        </p:txBody>
      </p:sp>
      <p:grpSp>
        <p:nvGrpSpPr>
          <p:cNvPr id="12" name="组合 11"/>
          <p:cNvGrpSpPr/>
          <p:nvPr/>
        </p:nvGrpSpPr>
        <p:grpSpPr>
          <a:xfrm>
            <a:off x="5405679" y="1502566"/>
            <a:ext cx="4052932" cy="2735374"/>
            <a:chOff x="5231507" y="1654967"/>
            <a:chExt cx="4052932" cy="2735374"/>
          </a:xfrm>
        </p:grpSpPr>
        <p:grpSp>
          <p:nvGrpSpPr>
            <p:cNvPr id="13" name="组合 12"/>
            <p:cNvGrpSpPr/>
            <p:nvPr/>
          </p:nvGrpSpPr>
          <p:grpSpPr>
            <a:xfrm>
              <a:off x="5231507" y="1654967"/>
              <a:ext cx="1292147" cy="2735374"/>
              <a:chOff x="5231507" y="1654967"/>
              <a:chExt cx="1292147" cy="2735374"/>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1507" y="1654967"/>
                <a:ext cx="1292147" cy="2253248"/>
              </a:xfrm>
              <a:prstGeom prst="rect">
                <a:avLst/>
              </a:prstGeom>
            </p:spPr>
          </p:pic>
          <p:sp>
            <p:nvSpPr>
              <p:cNvPr id="8" name="文本框 7"/>
              <p:cNvSpPr txBox="1"/>
              <p:nvPr/>
            </p:nvSpPr>
            <p:spPr>
              <a:xfrm>
                <a:off x="5344886" y="4021009"/>
                <a:ext cx="1178768" cy="369332"/>
              </a:xfrm>
              <a:prstGeom prst="rect">
                <a:avLst/>
              </a:prstGeom>
              <a:noFill/>
            </p:spPr>
            <p:txBody>
              <a:bodyPr wrap="square" rtlCol="0">
                <a:spAutoFit/>
              </a:bodyPr>
              <a:lstStyle/>
              <a:p>
                <a:r>
                  <a:rPr lang="en-US" altLang="zh-CN" dirty="0" smtClean="0"/>
                  <a:t>Google</a:t>
                </a:r>
                <a:endParaRPr lang="zh-CN" altLang="en-US" dirty="0"/>
              </a:p>
            </p:txBody>
          </p:sp>
        </p:grpSp>
        <p:grpSp>
          <p:nvGrpSpPr>
            <p:cNvPr id="11" name="组合 10"/>
            <p:cNvGrpSpPr/>
            <p:nvPr/>
          </p:nvGrpSpPr>
          <p:grpSpPr>
            <a:xfrm>
              <a:off x="6667387" y="1654967"/>
              <a:ext cx="1322725" cy="2735374"/>
              <a:chOff x="6634729" y="1654967"/>
              <a:chExt cx="1322725" cy="2735374"/>
            </a:xfrm>
          </p:grpSpPr>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34729" y="1654967"/>
                <a:ext cx="1246530" cy="2322108"/>
              </a:xfrm>
              <a:prstGeom prst="rect">
                <a:avLst/>
              </a:prstGeom>
            </p:spPr>
          </p:pic>
          <p:sp>
            <p:nvSpPr>
              <p:cNvPr id="9" name="文本框 8"/>
              <p:cNvSpPr txBox="1"/>
              <p:nvPr/>
            </p:nvSpPr>
            <p:spPr>
              <a:xfrm>
                <a:off x="6651915" y="4021009"/>
                <a:ext cx="1305539" cy="369332"/>
              </a:xfrm>
              <a:prstGeom prst="rect">
                <a:avLst/>
              </a:prstGeom>
              <a:noFill/>
            </p:spPr>
            <p:txBody>
              <a:bodyPr wrap="square" rtlCol="0">
                <a:spAutoFit/>
              </a:bodyPr>
              <a:lstStyle/>
              <a:p>
                <a:r>
                  <a:rPr lang="en-US" altLang="zh-CN" dirty="0" smtClean="0"/>
                  <a:t>Samsung</a:t>
                </a:r>
                <a:endParaRPr lang="zh-CN" altLang="en-US" dirty="0"/>
              </a:p>
            </p:txBody>
          </p:sp>
        </p:grpSp>
        <p:grpSp>
          <p:nvGrpSpPr>
            <p:cNvPr id="14" name="组合 13"/>
            <p:cNvGrpSpPr/>
            <p:nvPr/>
          </p:nvGrpSpPr>
          <p:grpSpPr>
            <a:xfrm>
              <a:off x="8115186" y="1654967"/>
              <a:ext cx="1169253" cy="2735374"/>
              <a:chOff x="8115186" y="1654967"/>
              <a:chExt cx="1169253" cy="2735374"/>
            </a:xfrm>
          </p:grpSpPr>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15186" y="1654967"/>
                <a:ext cx="1169253" cy="2253248"/>
              </a:xfrm>
              <a:prstGeom prst="rect">
                <a:avLst/>
              </a:prstGeom>
            </p:spPr>
          </p:pic>
          <p:sp>
            <p:nvSpPr>
              <p:cNvPr id="10" name="文本框 9"/>
              <p:cNvSpPr txBox="1"/>
              <p:nvPr/>
            </p:nvSpPr>
            <p:spPr>
              <a:xfrm>
                <a:off x="8378568" y="4021009"/>
                <a:ext cx="645685" cy="369332"/>
              </a:xfrm>
              <a:prstGeom prst="rect">
                <a:avLst/>
              </a:prstGeom>
              <a:noFill/>
            </p:spPr>
            <p:txBody>
              <a:bodyPr wrap="square" rtlCol="0">
                <a:spAutoFit/>
              </a:bodyPr>
              <a:lstStyle/>
              <a:p>
                <a:r>
                  <a:rPr lang="en-US" altLang="zh-CN" dirty="0" smtClean="0"/>
                  <a:t>HTC</a:t>
                </a:r>
                <a:endParaRPr lang="zh-CN" altLang="en-US" dirty="0"/>
              </a:p>
            </p:txBody>
          </p:sp>
        </p:grpSp>
      </p:grpSp>
      <p:pic>
        <p:nvPicPr>
          <p:cNvPr id="15" name="图片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3214" y="3902953"/>
            <a:ext cx="2783156" cy="2797177"/>
          </a:xfrm>
          <a:prstGeom prst="rect">
            <a:avLst/>
          </a:prstGeom>
        </p:spPr>
      </p:pic>
      <p:pic>
        <p:nvPicPr>
          <p:cNvPr id="16" name="图片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27108" y="3948083"/>
            <a:ext cx="3224880" cy="2754221"/>
          </a:xfrm>
          <a:prstGeom prst="rect">
            <a:avLst/>
          </a:prstGeom>
        </p:spPr>
      </p:pic>
      <p:pic>
        <p:nvPicPr>
          <p:cNvPr id="17" name="图片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21318" y="3966189"/>
            <a:ext cx="3125143" cy="2684982"/>
          </a:xfrm>
          <a:prstGeom prst="rect">
            <a:avLst/>
          </a:prstGeom>
        </p:spPr>
      </p:pic>
      <p:sp>
        <p:nvSpPr>
          <p:cNvPr id="18" name="矩形 17"/>
          <p:cNvSpPr/>
          <p:nvPr/>
        </p:nvSpPr>
        <p:spPr>
          <a:xfrm>
            <a:off x="2143695" y="2010485"/>
            <a:ext cx="2173865" cy="461665"/>
          </a:xfrm>
          <a:prstGeom prst="rect">
            <a:avLst/>
          </a:prstGeom>
        </p:spPr>
        <p:txBody>
          <a:bodyPr wrap="none">
            <a:spAutoFit/>
          </a:bodyPr>
          <a:lstStyle/>
          <a:p>
            <a:r>
              <a:rPr lang="en-US" altLang="zh-CN" sz="2400" dirty="0" smtClean="0">
                <a:latin typeface="Calibri" panose="020F0502020204030204" pitchFamily="34" charset="0"/>
              </a:rPr>
              <a:t>Android </a:t>
            </a:r>
            <a:r>
              <a:rPr lang="en-US" altLang="zh-CN" sz="2400" dirty="0">
                <a:latin typeface="Calibri" panose="020F0502020204030204" pitchFamily="34" charset="0"/>
              </a:rPr>
              <a:t>phones</a:t>
            </a:r>
          </a:p>
        </p:txBody>
      </p:sp>
      <p:sp>
        <p:nvSpPr>
          <p:cNvPr id="19" name="矩形 18"/>
          <p:cNvSpPr/>
          <p:nvPr/>
        </p:nvSpPr>
        <p:spPr>
          <a:xfrm>
            <a:off x="2143695" y="3104970"/>
            <a:ext cx="2835392" cy="461665"/>
          </a:xfrm>
          <a:prstGeom prst="rect">
            <a:avLst/>
          </a:prstGeom>
        </p:spPr>
        <p:txBody>
          <a:bodyPr wrap="none">
            <a:spAutoFit/>
          </a:bodyPr>
          <a:lstStyle/>
          <a:p>
            <a:r>
              <a:rPr lang="en-US" altLang="zh-CN" sz="2400" dirty="0" smtClean="0">
                <a:latin typeface="Calibri" panose="020F0502020204030204" pitchFamily="34" charset="0"/>
              </a:rPr>
              <a:t>Typical </a:t>
            </a:r>
            <a:r>
              <a:rPr lang="en-US" altLang="zh-CN" sz="2400" dirty="0">
                <a:latin typeface="Calibri" panose="020F0502020204030204" pitchFamily="34" charset="0"/>
              </a:rPr>
              <a:t>environments</a:t>
            </a:r>
          </a:p>
        </p:txBody>
      </p:sp>
      <p:sp>
        <p:nvSpPr>
          <p:cNvPr id="4" name="灯片编号占位符 3"/>
          <p:cNvSpPr>
            <a:spLocks noGrp="1"/>
          </p:cNvSpPr>
          <p:nvPr>
            <p:ph type="sldNum" sz="quarter" idx="12"/>
          </p:nvPr>
        </p:nvSpPr>
        <p:spPr>
          <a:xfrm>
            <a:off x="11225907" y="6335005"/>
            <a:ext cx="779767" cy="365125"/>
          </a:xfrm>
        </p:spPr>
        <p:txBody>
          <a:bodyPr/>
          <a:lstStyle/>
          <a:p>
            <a:fld id="{B6E74E9B-D8B4-4AB2-966D-7F43BBEA4B0E}" type="slidenum">
              <a:rPr lang="zh-CN" altLang="en-US" smtClean="0">
                <a:solidFill>
                  <a:schemeClr val="tx1"/>
                </a:solidFill>
              </a:rPr>
              <a:t>22</a:t>
            </a:fld>
            <a:endParaRPr lang="zh-CN" altLang="en-US" dirty="0">
              <a:solidFill>
                <a:schemeClr val="tx1"/>
              </a:solidFill>
            </a:endParaRPr>
          </a:p>
        </p:txBody>
      </p:sp>
    </p:spTree>
    <p:extLst>
      <p:ext uri="{BB962C8B-B14F-4D97-AF65-F5344CB8AC3E}">
        <p14:creationId xmlns:p14="http://schemas.microsoft.com/office/powerpoint/2010/main" val="714164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solidFill>
                  <a:srgbClr val="CC0000"/>
                </a:solidFill>
                <a:latin typeface="Calibri" panose="020F0502020204030204" pitchFamily="34" charset="0"/>
              </a:rPr>
              <a:t>Experimental Results</a:t>
            </a:r>
            <a:endParaRPr lang="zh-CN" altLang="en-US" dirty="0">
              <a:solidFill>
                <a:srgbClr val="CC0000"/>
              </a:solidFill>
              <a:latin typeface="Calibri" panose="020F0502020204030204" pitchFamily="34" charset="0"/>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853" y="1616447"/>
            <a:ext cx="5020613" cy="1381441"/>
          </a:xfrm>
          <a:prstGeom prst="rect">
            <a:avLst/>
          </a:prstGeom>
        </p:spPr>
      </p:pic>
      <p:sp>
        <p:nvSpPr>
          <p:cNvPr id="7" name="矩形 6"/>
          <p:cNvSpPr/>
          <p:nvPr/>
        </p:nvSpPr>
        <p:spPr>
          <a:xfrm>
            <a:off x="2393714" y="1616447"/>
            <a:ext cx="1850507" cy="830997"/>
          </a:xfrm>
          <a:prstGeom prst="rect">
            <a:avLst/>
          </a:prstGeom>
        </p:spPr>
        <p:txBody>
          <a:bodyPr wrap="none">
            <a:spAutoFit/>
          </a:bodyPr>
          <a:lstStyle/>
          <a:p>
            <a:r>
              <a:rPr lang="en-US" altLang="zh-CN" sz="2400" dirty="0" smtClean="0">
                <a:solidFill>
                  <a:srgbClr val="FF0000"/>
                </a:solidFill>
                <a:latin typeface="Calibri" panose="020F0502020204030204" pitchFamily="34" charset="0"/>
              </a:rPr>
              <a:t>Three </a:t>
            </a:r>
            <a:r>
              <a:rPr lang="en-US" altLang="zh-CN" sz="2400" dirty="0">
                <a:solidFill>
                  <a:srgbClr val="FF0000"/>
                </a:solidFill>
                <a:latin typeface="Calibri" panose="020F0502020204030204" pitchFamily="34" charset="0"/>
              </a:rPr>
              <a:t>rates</a:t>
            </a:r>
            <a:endParaRPr lang="en-US" altLang="zh-CN" sz="2400" dirty="0" smtClean="0">
              <a:solidFill>
                <a:srgbClr val="FF0000"/>
              </a:solidFill>
              <a:latin typeface="Calibri" panose="020F0502020204030204" pitchFamily="34" charset="0"/>
            </a:endParaRPr>
          </a:p>
          <a:p>
            <a:r>
              <a:rPr lang="en-US" altLang="zh-CN" sz="2400" dirty="0">
                <a:latin typeface="Calibri" panose="020F0502020204030204" pitchFamily="34" charset="0"/>
              </a:rPr>
              <a:t>TP, FP and </a:t>
            </a:r>
            <a:r>
              <a:rPr lang="en-US" altLang="zh-CN" sz="2400" dirty="0" smtClean="0">
                <a:latin typeface="Calibri" panose="020F0502020204030204" pitchFamily="34" charset="0"/>
              </a:rPr>
              <a:t>FN</a:t>
            </a:r>
            <a:endParaRPr lang="en-US" altLang="zh-CN" sz="2400" dirty="0">
              <a:latin typeface="Calibri" panose="020F0502020204030204" pitchFamily="34" charset="0"/>
            </a:endParaRPr>
          </a:p>
        </p:txBody>
      </p:sp>
      <p:sp>
        <p:nvSpPr>
          <p:cNvPr id="8" name="矩形 7"/>
          <p:cNvSpPr/>
          <p:nvPr/>
        </p:nvSpPr>
        <p:spPr>
          <a:xfrm>
            <a:off x="2393713" y="2889254"/>
            <a:ext cx="6949851" cy="830997"/>
          </a:xfrm>
          <a:prstGeom prst="rect">
            <a:avLst/>
          </a:prstGeom>
        </p:spPr>
        <p:txBody>
          <a:bodyPr wrap="none">
            <a:spAutoFit/>
          </a:bodyPr>
          <a:lstStyle/>
          <a:p>
            <a:r>
              <a:rPr lang="en-US" altLang="zh-CN" sz="2400" dirty="0" smtClean="0">
                <a:solidFill>
                  <a:srgbClr val="FF0000"/>
                </a:solidFill>
                <a:latin typeface="Calibri" panose="020F0502020204030204" pitchFamily="34" charset="0"/>
              </a:rPr>
              <a:t>Comparison </a:t>
            </a:r>
            <a:r>
              <a:rPr lang="en-US" altLang="zh-CN" sz="2400" dirty="0">
                <a:solidFill>
                  <a:srgbClr val="FF0000"/>
                </a:solidFill>
                <a:latin typeface="Calibri" panose="020F0502020204030204" pitchFamily="34" charset="0"/>
              </a:rPr>
              <a:t>result</a:t>
            </a:r>
          </a:p>
          <a:p>
            <a:r>
              <a:rPr lang="en-US" altLang="zh-CN" sz="2400" dirty="0" err="1" smtClean="0">
                <a:latin typeface="Calibri" panose="020F0502020204030204" pitchFamily="34" charset="0"/>
              </a:rPr>
              <a:t>Unloc</a:t>
            </a:r>
            <a:r>
              <a:rPr lang="en-US" altLang="zh-CN" sz="2400" dirty="0" smtClean="0">
                <a:latin typeface="Calibri" panose="020F0502020204030204" pitchFamily="34" charset="0"/>
              </a:rPr>
              <a:t>, LMDD, </a:t>
            </a:r>
            <a:r>
              <a:rPr lang="en-US" altLang="zh-CN" sz="2400" dirty="0" err="1" smtClean="0">
                <a:latin typeface="Calibri" panose="020F0502020204030204" pitchFamily="34" charset="0"/>
              </a:rPr>
              <a:t>LMDD+sensor</a:t>
            </a:r>
            <a:r>
              <a:rPr lang="en-US" altLang="zh-CN" sz="2400" dirty="0">
                <a:latin typeface="Calibri" panose="020F0502020204030204" pitchFamily="34" charset="0"/>
              </a:rPr>
              <a:t> </a:t>
            </a:r>
            <a:r>
              <a:rPr lang="en-US" altLang="zh-CN" sz="2400" dirty="0" smtClean="0">
                <a:latin typeface="Calibri" panose="020F0502020204030204" pitchFamily="34" charset="0"/>
              </a:rPr>
              <a:t>and </a:t>
            </a:r>
            <a:r>
              <a:rPr lang="en-US" altLang="zh-CN" sz="2400" dirty="0" err="1" smtClean="0">
                <a:latin typeface="Calibri" panose="020F0502020204030204" pitchFamily="34" charset="0"/>
              </a:rPr>
              <a:t>LMDD+crowdsensing</a:t>
            </a:r>
            <a:endParaRPr lang="en-US" altLang="zh-CN" sz="2400" dirty="0">
              <a:latin typeface="Calibri" panose="020F0502020204030204" pitchFamily="34" charset="0"/>
            </a:endParaRPr>
          </a:p>
        </p:txBody>
      </p:sp>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6457" y="3720251"/>
            <a:ext cx="4510020" cy="2746201"/>
          </a:xfrm>
          <a:prstGeom prst="rect">
            <a:avLst/>
          </a:prstGeom>
        </p:spPr>
      </p:pic>
      <p:sp>
        <p:nvSpPr>
          <p:cNvPr id="5" name="灯片编号占位符 4"/>
          <p:cNvSpPr>
            <a:spLocks noGrp="1"/>
          </p:cNvSpPr>
          <p:nvPr>
            <p:ph type="sldNum" sz="quarter" idx="12"/>
          </p:nvPr>
        </p:nvSpPr>
        <p:spPr>
          <a:xfrm>
            <a:off x="10858226" y="6101327"/>
            <a:ext cx="779767" cy="365125"/>
          </a:xfrm>
        </p:spPr>
        <p:txBody>
          <a:bodyPr/>
          <a:lstStyle/>
          <a:p>
            <a:fld id="{B6E74E9B-D8B4-4AB2-966D-7F43BBEA4B0E}" type="slidenum">
              <a:rPr lang="zh-CN" altLang="en-US" smtClean="0">
                <a:solidFill>
                  <a:schemeClr val="tx1"/>
                </a:solidFill>
              </a:rPr>
              <a:t>23</a:t>
            </a:fld>
            <a:endParaRPr lang="zh-CN" altLang="en-US" dirty="0">
              <a:solidFill>
                <a:schemeClr val="tx1"/>
              </a:solidFill>
            </a:endParaRPr>
          </a:p>
        </p:txBody>
      </p:sp>
    </p:spTree>
    <p:extLst>
      <p:ext uri="{BB962C8B-B14F-4D97-AF65-F5344CB8AC3E}">
        <p14:creationId xmlns:p14="http://schemas.microsoft.com/office/powerpoint/2010/main" val="3023007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olidFill>
                  <a:srgbClr val="CC0000"/>
                </a:solidFill>
                <a:latin typeface="Calibri" panose="020F0502020204030204" pitchFamily="34" charset="0"/>
              </a:rPr>
              <a:t>Experimental </a:t>
            </a:r>
            <a:r>
              <a:rPr lang="en-US" altLang="zh-CN" dirty="0" smtClean="0">
                <a:solidFill>
                  <a:srgbClr val="CC0000"/>
                </a:solidFill>
                <a:latin typeface="Calibri" panose="020F0502020204030204" pitchFamily="34" charset="0"/>
              </a:rPr>
              <a:t>Results (Cont.)</a:t>
            </a:r>
            <a:endParaRPr lang="zh-CN" altLang="en-US" dirty="0"/>
          </a:p>
        </p:txBody>
      </p:sp>
      <p:sp>
        <p:nvSpPr>
          <p:cNvPr id="4" name="矩形 3"/>
          <p:cNvSpPr/>
          <p:nvPr/>
        </p:nvSpPr>
        <p:spPr>
          <a:xfrm>
            <a:off x="2382827" y="1550670"/>
            <a:ext cx="3194336" cy="830997"/>
          </a:xfrm>
          <a:prstGeom prst="rect">
            <a:avLst/>
          </a:prstGeom>
        </p:spPr>
        <p:txBody>
          <a:bodyPr wrap="none">
            <a:spAutoFit/>
          </a:bodyPr>
          <a:lstStyle/>
          <a:p>
            <a:r>
              <a:rPr lang="en-US" altLang="zh-CN" sz="2400" dirty="0" smtClean="0">
                <a:solidFill>
                  <a:srgbClr val="FF0000"/>
                </a:solidFill>
                <a:latin typeface="Calibri" panose="020F0502020204030204" pitchFamily="34" charset="0"/>
              </a:rPr>
              <a:t>Impact </a:t>
            </a:r>
            <a:r>
              <a:rPr lang="en-US" altLang="zh-CN" sz="2400" dirty="0">
                <a:solidFill>
                  <a:srgbClr val="FF0000"/>
                </a:solidFill>
                <a:latin typeface="Calibri" panose="020F0502020204030204" pitchFamily="34" charset="0"/>
              </a:rPr>
              <a:t>of door types</a:t>
            </a:r>
          </a:p>
          <a:p>
            <a:r>
              <a:rPr lang="en-US" altLang="zh-CN" sz="2400" dirty="0" smtClean="0">
                <a:latin typeface="Calibri" panose="020F0502020204030204" pitchFamily="34" charset="0"/>
              </a:rPr>
              <a:t>Metallic</a:t>
            </a:r>
            <a:r>
              <a:rPr lang="en-US" altLang="zh-CN" sz="2400" dirty="0">
                <a:latin typeface="Calibri" panose="020F0502020204030204" pitchFamily="34" charset="0"/>
              </a:rPr>
              <a:t>, Wooden, Glass</a:t>
            </a: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2827" y="2365154"/>
            <a:ext cx="8762876" cy="1976279"/>
          </a:xfrm>
          <a:prstGeom prst="rect">
            <a:avLst/>
          </a:prstGeom>
        </p:spPr>
      </p:pic>
      <p:sp>
        <p:nvSpPr>
          <p:cNvPr id="6" name="矩形 5"/>
          <p:cNvSpPr/>
          <p:nvPr/>
        </p:nvSpPr>
        <p:spPr>
          <a:xfrm>
            <a:off x="2382827" y="5257800"/>
            <a:ext cx="3582712" cy="830997"/>
          </a:xfrm>
          <a:prstGeom prst="rect">
            <a:avLst/>
          </a:prstGeom>
        </p:spPr>
        <p:txBody>
          <a:bodyPr wrap="none">
            <a:spAutoFit/>
          </a:bodyPr>
          <a:lstStyle/>
          <a:p>
            <a:r>
              <a:rPr lang="en-US" altLang="zh-CN" sz="2400" dirty="0" smtClean="0">
                <a:solidFill>
                  <a:srgbClr val="FF0000"/>
                </a:solidFill>
                <a:latin typeface="Calibri" panose="020F0502020204030204" pitchFamily="34" charset="0"/>
              </a:rPr>
              <a:t>Performance of door status</a:t>
            </a:r>
          </a:p>
          <a:p>
            <a:r>
              <a:rPr lang="en-US" altLang="zh-CN" sz="2400" dirty="0" smtClean="0">
                <a:latin typeface="Calibri" panose="020F0502020204030204" pitchFamily="34" charset="0"/>
              </a:rPr>
              <a:t>Opened and closed</a:t>
            </a:r>
            <a:endParaRPr lang="en-US" altLang="zh-CN" sz="2400" dirty="0">
              <a:latin typeface="Calibri" panose="020F0502020204030204" pitchFamily="34" charset="0"/>
            </a:endParaRPr>
          </a:p>
        </p:txBody>
      </p:sp>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2986" y="4487699"/>
            <a:ext cx="4134064" cy="2252044"/>
          </a:xfrm>
          <a:prstGeom prst="rect">
            <a:avLst/>
          </a:prstGeom>
        </p:spPr>
      </p:pic>
      <p:sp>
        <p:nvSpPr>
          <p:cNvPr id="8" name="灯片编号占位符 7"/>
          <p:cNvSpPr>
            <a:spLocks noGrp="1"/>
          </p:cNvSpPr>
          <p:nvPr>
            <p:ph type="sldNum" sz="quarter" idx="12"/>
          </p:nvPr>
        </p:nvSpPr>
        <p:spPr>
          <a:xfrm>
            <a:off x="11145703" y="6374618"/>
            <a:ext cx="779767" cy="365125"/>
          </a:xfrm>
        </p:spPr>
        <p:txBody>
          <a:bodyPr/>
          <a:lstStyle/>
          <a:p>
            <a:fld id="{B6E74E9B-D8B4-4AB2-966D-7F43BBEA4B0E}" type="slidenum">
              <a:rPr lang="zh-CN" altLang="en-US" smtClean="0">
                <a:solidFill>
                  <a:schemeClr val="tx1"/>
                </a:solidFill>
              </a:rPr>
              <a:t>24</a:t>
            </a:fld>
            <a:endParaRPr lang="zh-CN" altLang="en-US" dirty="0">
              <a:solidFill>
                <a:schemeClr val="tx1"/>
              </a:solidFill>
            </a:endParaRPr>
          </a:p>
        </p:txBody>
      </p:sp>
    </p:spTree>
    <p:extLst>
      <p:ext uri="{BB962C8B-B14F-4D97-AF65-F5344CB8AC3E}">
        <p14:creationId xmlns:p14="http://schemas.microsoft.com/office/powerpoint/2010/main" val="2960211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solidFill>
                  <a:srgbClr val="CC0000"/>
                </a:solidFill>
                <a:latin typeface="Calibri" panose="020F0502020204030204" pitchFamily="34" charset="0"/>
              </a:rPr>
              <a:t>Lessons from Implementation</a:t>
            </a:r>
            <a:endParaRPr lang="zh-CN" altLang="en-US" dirty="0">
              <a:solidFill>
                <a:srgbClr val="CC0000"/>
              </a:solidFill>
              <a:latin typeface="Calibri" panose="020F0502020204030204" pitchFamily="34" charset="0"/>
            </a:endParaRPr>
          </a:p>
        </p:txBody>
      </p:sp>
      <p:sp>
        <p:nvSpPr>
          <p:cNvPr id="4" name="矩形 3"/>
          <p:cNvSpPr/>
          <p:nvPr/>
        </p:nvSpPr>
        <p:spPr>
          <a:xfrm>
            <a:off x="2393714" y="1616447"/>
            <a:ext cx="4997686" cy="830997"/>
          </a:xfrm>
          <a:prstGeom prst="rect">
            <a:avLst/>
          </a:prstGeom>
        </p:spPr>
        <p:txBody>
          <a:bodyPr wrap="square">
            <a:spAutoFit/>
          </a:bodyPr>
          <a:lstStyle/>
          <a:p>
            <a:r>
              <a:rPr lang="en-US" altLang="zh-CN" sz="2400" dirty="0" smtClean="0">
                <a:solidFill>
                  <a:schemeClr val="accent6">
                    <a:lumMod val="60000"/>
                    <a:lumOff val="40000"/>
                  </a:schemeClr>
                </a:solidFill>
                <a:latin typeface="Calibri" panose="020F0502020204030204" pitchFamily="34" charset="0"/>
              </a:rPr>
              <a:t>Simple &amp; straight </a:t>
            </a:r>
          </a:p>
          <a:p>
            <a:r>
              <a:rPr lang="en-US" altLang="zh-CN" sz="2400" dirty="0" smtClean="0">
                <a:latin typeface="Calibri" panose="020F0502020204030204" pitchFamily="34" charset="0"/>
              </a:rPr>
              <a:t>Magnetic single processing</a:t>
            </a:r>
            <a:endParaRPr lang="en-US" altLang="zh-CN" sz="2400" dirty="0">
              <a:latin typeface="Calibri" panose="020F0502020204030204" pitchFamily="34" charset="0"/>
            </a:endParaRPr>
          </a:p>
        </p:txBody>
      </p:sp>
      <p:sp>
        <p:nvSpPr>
          <p:cNvPr id="5" name="矩形 4"/>
          <p:cNvSpPr/>
          <p:nvPr/>
        </p:nvSpPr>
        <p:spPr>
          <a:xfrm>
            <a:off x="2393713" y="2897337"/>
            <a:ext cx="6128963" cy="461665"/>
          </a:xfrm>
          <a:prstGeom prst="rect">
            <a:avLst/>
          </a:prstGeom>
        </p:spPr>
        <p:txBody>
          <a:bodyPr wrap="square">
            <a:spAutoFit/>
          </a:bodyPr>
          <a:lstStyle/>
          <a:p>
            <a:r>
              <a:rPr lang="en-US" altLang="zh-CN" sz="2400" dirty="0" smtClean="0">
                <a:solidFill>
                  <a:srgbClr val="FF0000"/>
                </a:solidFill>
                <a:latin typeface="Calibri" panose="020F0502020204030204" pitchFamily="34" charset="0"/>
              </a:rPr>
              <a:t>Few difficulties during the real deployment</a:t>
            </a:r>
            <a:endParaRPr lang="en-US" altLang="zh-CN" sz="2400" dirty="0">
              <a:latin typeface="Calibri" panose="020F0502020204030204" pitchFamily="34" charset="0"/>
            </a:endParaRPr>
          </a:p>
        </p:txBody>
      </p:sp>
      <p:sp>
        <p:nvSpPr>
          <p:cNvPr id="6" name="矩形 5"/>
          <p:cNvSpPr/>
          <p:nvPr/>
        </p:nvSpPr>
        <p:spPr>
          <a:xfrm>
            <a:off x="2393714" y="3553829"/>
            <a:ext cx="4997686" cy="830997"/>
          </a:xfrm>
          <a:prstGeom prst="rect">
            <a:avLst/>
          </a:prstGeom>
        </p:spPr>
        <p:txBody>
          <a:bodyPr wrap="square">
            <a:spAutoFit/>
          </a:bodyPr>
          <a:lstStyle/>
          <a:p>
            <a:r>
              <a:rPr lang="en-US" altLang="zh-CN" sz="2400" dirty="0" smtClean="0">
                <a:solidFill>
                  <a:srgbClr val="FF0000"/>
                </a:solidFill>
                <a:latin typeface="Calibri" panose="020F0502020204030204" pitchFamily="34" charset="0"/>
              </a:rPr>
              <a:t>Precisions of various smartphones</a:t>
            </a:r>
          </a:p>
          <a:p>
            <a:r>
              <a:rPr lang="en-US" altLang="zh-CN" sz="2400" dirty="0" smtClean="0">
                <a:latin typeface="Calibri" panose="020F0502020204030204" pitchFamily="34" charset="0"/>
              </a:rPr>
              <a:t>Calibration &amp; adjustment</a:t>
            </a:r>
            <a:endParaRPr lang="en-US" altLang="zh-CN" sz="2400" dirty="0">
              <a:latin typeface="Calibri" panose="020F0502020204030204" pitchFamily="34" charset="0"/>
            </a:endParaRPr>
          </a:p>
        </p:txBody>
      </p:sp>
      <p:sp>
        <p:nvSpPr>
          <p:cNvPr id="7" name="矩形 6"/>
          <p:cNvSpPr/>
          <p:nvPr/>
        </p:nvSpPr>
        <p:spPr>
          <a:xfrm>
            <a:off x="2393712" y="4632353"/>
            <a:ext cx="5601425" cy="830997"/>
          </a:xfrm>
          <a:prstGeom prst="rect">
            <a:avLst/>
          </a:prstGeom>
        </p:spPr>
        <p:txBody>
          <a:bodyPr wrap="square">
            <a:spAutoFit/>
          </a:bodyPr>
          <a:lstStyle/>
          <a:p>
            <a:r>
              <a:rPr lang="en-US" altLang="zh-CN" sz="2400" dirty="0" smtClean="0">
                <a:solidFill>
                  <a:srgbClr val="FF0000"/>
                </a:solidFill>
                <a:latin typeface="Calibri" panose="020F0502020204030204" pitchFamily="34" charset="0"/>
              </a:rPr>
              <a:t>Fusion of multiple traces</a:t>
            </a:r>
          </a:p>
          <a:p>
            <a:r>
              <a:rPr lang="en-US" altLang="zh-CN" sz="2400" dirty="0" smtClean="0">
                <a:latin typeface="Calibri" panose="020F0502020204030204" pitchFamily="34" charset="0"/>
              </a:rPr>
              <a:t>Common anchor points &amp; </a:t>
            </a:r>
            <a:r>
              <a:rPr lang="en-US" altLang="zh-CN" sz="2400" dirty="0" smtClean="0">
                <a:solidFill>
                  <a:srgbClr val="0070C0"/>
                </a:solidFill>
                <a:latin typeface="Calibri" panose="020F0502020204030204" pitchFamily="34" charset="0"/>
              </a:rPr>
              <a:t>step counts </a:t>
            </a:r>
            <a:endParaRPr lang="en-US" altLang="zh-CN" sz="2400" dirty="0">
              <a:solidFill>
                <a:srgbClr val="0070C0"/>
              </a:solidFill>
              <a:latin typeface="Calibri" panose="020F0502020204030204" pitchFamily="34" charset="0"/>
            </a:endParaRPr>
          </a:p>
        </p:txBody>
      </p:sp>
      <p:sp>
        <p:nvSpPr>
          <p:cNvPr id="8" name="矩形 7"/>
          <p:cNvSpPr/>
          <p:nvPr/>
        </p:nvSpPr>
        <p:spPr>
          <a:xfrm>
            <a:off x="2393712" y="5658177"/>
            <a:ext cx="5601425" cy="830997"/>
          </a:xfrm>
          <a:prstGeom prst="rect">
            <a:avLst/>
          </a:prstGeom>
        </p:spPr>
        <p:txBody>
          <a:bodyPr wrap="square">
            <a:spAutoFit/>
          </a:bodyPr>
          <a:lstStyle/>
          <a:p>
            <a:r>
              <a:rPr lang="en-US" altLang="zh-CN" sz="2400" dirty="0" smtClean="0">
                <a:solidFill>
                  <a:srgbClr val="FF0000"/>
                </a:solidFill>
                <a:latin typeface="Calibri" panose="020F0502020204030204" pitchFamily="34" charset="0"/>
              </a:rPr>
              <a:t>Distinguishing of different doors</a:t>
            </a:r>
          </a:p>
          <a:p>
            <a:r>
              <a:rPr lang="en-US" altLang="zh-CN" sz="2400" dirty="0" smtClean="0">
                <a:latin typeface="Calibri" panose="020F0502020204030204" pitchFamily="34" charset="0"/>
              </a:rPr>
              <a:t>Features &amp; </a:t>
            </a:r>
            <a:r>
              <a:rPr lang="en-US" altLang="zh-CN" sz="2400" dirty="0" smtClean="0">
                <a:solidFill>
                  <a:srgbClr val="0070C0"/>
                </a:solidFill>
                <a:latin typeface="Calibri" panose="020F0502020204030204" pitchFamily="34" charset="0"/>
              </a:rPr>
              <a:t>other indicates</a:t>
            </a:r>
            <a:endParaRPr lang="en-US" altLang="zh-CN" sz="2400" dirty="0">
              <a:solidFill>
                <a:srgbClr val="0070C0"/>
              </a:solidFill>
              <a:latin typeface="Calibri" panose="020F0502020204030204" pitchFamily="34" charset="0"/>
            </a:endParaRPr>
          </a:p>
        </p:txBody>
      </p:sp>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7394" y="4459744"/>
            <a:ext cx="2357438" cy="2081226"/>
          </a:xfrm>
          <a:prstGeom prst="rect">
            <a:avLst/>
          </a:prstGeom>
        </p:spPr>
      </p:pic>
      <p:sp>
        <p:nvSpPr>
          <p:cNvPr id="10" name="灯片编号占位符 9"/>
          <p:cNvSpPr>
            <a:spLocks noGrp="1"/>
          </p:cNvSpPr>
          <p:nvPr>
            <p:ph type="sldNum" sz="quarter" idx="12"/>
          </p:nvPr>
        </p:nvSpPr>
        <p:spPr>
          <a:xfrm>
            <a:off x="11114728" y="6175845"/>
            <a:ext cx="779767" cy="365125"/>
          </a:xfrm>
        </p:spPr>
        <p:txBody>
          <a:bodyPr/>
          <a:lstStyle/>
          <a:p>
            <a:fld id="{B6E74E9B-D8B4-4AB2-966D-7F43BBEA4B0E}" type="slidenum">
              <a:rPr lang="zh-CN" altLang="en-US" smtClean="0">
                <a:solidFill>
                  <a:schemeClr val="tx1"/>
                </a:solidFill>
              </a:rPr>
              <a:t>25</a:t>
            </a:fld>
            <a:endParaRPr lang="zh-CN" altLang="en-US" dirty="0">
              <a:solidFill>
                <a:schemeClr val="tx1"/>
              </a:solidFill>
            </a:endParaRPr>
          </a:p>
        </p:txBody>
      </p:sp>
    </p:spTree>
    <p:extLst>
      <p:ext uri="{BB962C8B-B14F-4D97-AF65-F5344CB8AC3E}">
        <p14:creationId xmlns:p14="http://schemas.microsoft.com/office/powerpoint/2010/main" val="2015621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Outline</a:t>
            </a:r>
            <a:endParaRPr lang="zh-CN" altLang="en-US" dirty="0"/>
          </a:p>
        </p:txBody>
      </p:sp>
      <p:grpSp>
        <p:nvGrpSpPr>
          <p:cNvPr id="4" name="Group 32"/>
          <p:cNvGrpSpPr>
            <a:grpSpLocks/>
          </p:cNvGrpSpPr>
          <p:nvPr/>
        </p:nvGrpSpPr>
        <p:grpSpPr bwMode="auto">
          <a:xfrm>
            <a:off x="2589212" y="1905000"/>
            <a:ext cx="5410200" cy="665162"/>
            <a:chOff x="1152" y="1179"/>
            <a:chExt cx="3408" cy="419"/>
          </a:xfrm>
        </p:grpSpPr>
        <p:grpSp>
          <p:nvGrpSpPr>
            <p:cNvPr id="5" name="Group 3"/>
            <p:cNvGrpSpPr>
              <a:grpSpLocks/>
            </p:cNvGrpSpPr>
            <p:nvPr/>
          </p:nvGrpSpPr>
          <p:grpSpPr bwMode="auto">
            <a:xfrm>
              <a:off x="1152" y="1179"/>
              <a:ext cx="480" cy="419"/>
              <a:chOff x="1110" y="2656"/>
              <a:chExt cx="1549" cy="1351"/>
            </a:xfrm>
          </p:grpSpPr>
          <p:sp>
            <p:nvSpPr>
              <p:cNvPr id="9"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latinLnBrk="1" hangingPunct="1">
                  <a:lnSpc>
                    <a:spcPct val="80000"/>
                  </a:lnSpc>
                  <a:spcBef>
                    <a:spcPct val="50000"/>
                  </a:spcBef>
                  <a:buFontTx/>
                  <a:buNone/>
                </a:pPr>
                <a:endParaRPr lang="th-TH" altLang="zh-CN" sz="1800">
                  <a:latin typeface="Calibri" panose="020F0502020204030204" pitchFamily="34" charset="0"/>
                  <a:ea typeface="华文中宋" panose="02010600040101010101" pitchFamily="2" charset="-122"/>
                </a:endParaRPr>
              </a:p>
            </p:txBody>
          </p:sp>
          <p:sp>
            <p:nvSpPr>
              <p:cNvPr id="10"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latinLnBrk="1" hangingPunct="1">
                  <a:lnSpc>
                    <a:spcPct val="80000"/>
                  </a:lnSpc>
                  <a:spcBef>
                    <a:spcPct val="50000"/>
                  </a:spcBef>
                  <a:buFontTx/>
                  <a:buNone/>
                </a:pPr>
                <a:endParaRPr lang="th-TH" altLang="zh-CN" sz="1800">
                  <a:latin typeface="Calibri" panose="020F0502020204030204" pitchFamily="34" charset="0"/>
                  <a:ea typeface="华文中宋" panose="02010600040101010101" pitchFamily="2" charset="-122"/>
                </a:endParaRPr>
              </a:p>
            </p:txBody>
          </p:sp>
          <p:sp>
            <p:nvSpPr>
              <p:cNvPr id="11" name="AutoShape 6"/>
              <p:cNvSpPr>
                <a:spLocks noChangeArrowheads="1"/>
              </p:cNvSpPr>
              <p:nvPr/>
            </p:nvSpPr>
            <p:spPr bwMode="gray">
              <a:xfrm>
                <a:off x="1200" y="2736"/>
                <a:ext cx="1350" cy="1168"/>
              </a:xfrm>
              <a:prstGeom prst="hexagon">
                <a:avLst>
                  <a:gd name="adj" fmla="val 28896"/>
                  <a:gd name="vf" fmla="val 115470"/>
                </a:avLst>
              </a:prstGeom>
              <a:solidFill>
                <a:srgbClr val="33A9C8">
                  <a:alpha val="87450"/>
                </a:srgbClr>
              </a:solidFill>
              <a:ln w="0">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latinLnBrk="1" hangingPunct="1">
                  <a:lnSpc>
                    <a:spcPct val="80000"/>
                  </a:lnSpc>
                  <a:spcBef>
                    <a:spcPct val="50000"/>
                  </a:spcBef>
                  <a:buFontTx/>
                  <a:buNone/>
                </a:pPr>
                <a:endParaRPr lang="th-TH" altLang="zh-CN" sz="1800">
                  <a:latin typeface="Calibri" panose="020F0502020204030204" pitchFamily="34" charset="0"/>
                  <a:ea typeface="华文中宋" panose="02010600040101010101" pitchFamily="2" charset="-122"/>
                </a:endParaRPr>
              </a:p>
            </p:txBody>
          </p:sp>
        </p:grpSp>
        <p:sp>
          <p:nvSpPr>
            <p:cNvPr id="6" name="Line 11"/>
            <p:cNvSpPr>
              <a:spLocks noChangeShapeType="1"/>
            </p:cNvSpPr>
            <p:nvPr/>
          </p:nvSpPr>
          <p:spPr bwMode="auto">
            <a:xfrm>
              <a:off x="1536" y="1563"/>
              <a:ext cx="3024" cy="0"/>
            </a:xfrm>
            <a:prstGeom prst="line">
              <a:avLst/>
            </a:prstGeom>
            <a:noFill/>
            <a:ln w="25400">
              <a:solidFill>
                <a:srgbClr val="C0C0C0"/>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 name="Text Box 12"/>
            <p:cNvSpPr txBox="1">
              <a:spLocks noChangeArrowheads="1"/>
            </p:cNvSpPr>
            <p:nvPr/>
          </p:nvSpPr>
          <p:spPr bwMode="auto">
            <a:xfrm>
              <a:off x="1850" y="1227"/>
              <a:ext cx="2519" cy="291"/>
            </a:xfrm>
            <a:prstGeom prst="rect">
              <a:avLst/>
            </a:prstGeom>
            <a:noFill/>
            <a:ln w="9525" algn="ctr">
              <a:noFill/>
              <a:miter lim="800000"/>
              <a:headEnd/>
              <a:tailEnd/>
            </a:ln>
            <a:effectLst/>
          </p:spPr>
          <p:txBody>
            <a:bodyPr wrap="none">
              <a:spAutoFit/>
            </a:bodyPr>
            <a:lstStyle/>
            <a:p>
              <a:pPr algn="ctr" fontAlgn="auto">
                <a:spcBef>
                  <a:spcPts val="0"/>
                </a:spcBef>
                <a:spcAft>
                  <a:spcPts val="0"/>
                </a:spcAft>
                <a:defRPr/>
              </a:pPr>
              <a:r>
                <a:rPr lang="en-US" altLang="zh-CN" sz="2400" dirty="0" smtClean="0">
                  <a:effectLst>
                    <a:outerShdw blurRad="38100" dist="38100" dir="2700000" algn="tl">
                      <a:srgbClr val="C0C0C0"/>
                    </a:outerShdw>
                  </a:effectLst>
                  <a:ea typeface="华文中宋" pitchFamily="2" charset="-122"/>
                </a:rPr>
                <a:t>Background &amp; Motivation</a:t>
              </a:r>
              <a:endParaRPr lang="en-US" altLang="zh-CN" sz="2400" dirty="0">
                <a:effectLst>
                  <a:outerShdw blurRad="38100" dist="38100" dir="2700000" algn="tl">
                    <a:srgbClr val="C0C0C0"/>
                  </a:outerShdw>
                </a:effectLst>
                <a:ea typeface="华文中宋" pitchFamily="2" charset="-122"/>
              </a:endParaRPr>
            </a:p>
          </p:txBody>
        </p:sp>
        <p:sp>
          <p:nvSpPr>
            <p:cNvPr id="8" name="Text Box 13"/>
            <p:cNvSpPr txBox="1">
              <a:spLocks noChangeArrowheads="1"/>
            </p:cNvSpPr>
            <p:nvPr/>
          </p:nvSpPr>
          <p:spPr bwMode="gray">
            <a:xfrm>
              <a:off x="1269" y="1274"/>
              <a:ext cx="236"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latinLnBrk="1">
                <a:lnSpc>
                  <a:spcPct val="80000"/>
                </a:lnSpc>
                <a:spcBef>
                  <a:spcPct val="50000"/>
                </a:spcBef>
                <a:buFontTx/>
                <a:buNone/>
              </a:pPr>
              <a:r>
                <a:rPr lang="en-US" altLang="zh-CN" sz="2400" dirty="0">
                  <a:latin typeface="Calibri" panose="020F0502020204030204" pitchFamily="34" charset="0"/>
                  <a:ea typeface="华文中宋" panose="02010600040101010101" pitchFamily="2" charset="-122"/>
                </a:rPr>
                <a:t>1</a:t>
              </a:r>
            </a:p>
          </p:txBody>
        </p:sp>
      </p:grpSp>
      <p:grpSp>
        <p:nvGrpSpPr>
          <p:cNvPr id="12" name="Group 33"/>
          <p:cNvGrpSpPr>
            <a:grpSpLocks/>
          </p:cNvGrpSpPr>
          <p:nvPr/>
        </p:nvGrpSpPr>
        <p:grpSpPr bwMode="auto">
          <a:xfrm>
            <a:off x="2589212" y="2714625"/>
            <a:ext cx="5410200" cy="665162"/>
            <a:chOff x="1152" y="1755"/>
            <a:chExt cx="3408" cy="419"/>
          </a:xfrm>
        </p:grpSpPr>
        <p:grpSp>
          <p:nvGrpSpPr>
            <p:cNvPr id="13" name="Group 7"/>
            <p:cNvGrpSpPr>
              <a:grpSpLocks/>
            </p:cNvGrpSpPr>
            <p:nvPr/>
          </p:nvGrpSpPr>
          <p:grpSpPr bwMode="auto">
            <a:xfrm>
              <a:off x="1152" y="1755"/>
              <a:ext cx="480" cy="419"/>
              <a:chOff x="3174" y="2656"/>
              <a:chExt cx="1549" cy="1351"/>
            </a:xfrm>
          </p:grpSpPr>
          <p:sp>
            <p:nvSpPr>
              <p:cNvPr id="17" name="AutoShape 8"/>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latinLnBrk="1" hangingPunct="1">
                  <a:lnSpc>
                    <a:spcPct val="80000"/>
                  </a:lnSpc>
                  <a:spcBef>
                    <a:spcPct val="50000"/>
                  </a:spcBef>
                  <a:buFontTx/>
                  <a:buNone/>
                </a:pPr>
                <a:endParaRPr lang="th-TH" altLang="zh-CN" sz="1800">
                  <a:latin typeface="Calibri" panose="020F0502020204030204" pitchFamily="34" charset="0"/>
                  <a:ea typeface="华文中宋" panose="02010600040101010101" pitchFamily="2" charset="-122"/>
                </a:endParaRPr>
              </a:p>
            </p:txBody>
          </p:sp>
          <p:sp>
            <p:nvSpPr>
              <p:cNvPr id="18" name="AutoShape 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latinLnBrk="1" hangingPunct="1">
                  <a:lnSpc>
                    <a:spcPct val="80000"/>
                  </a:lnSpc>
                  <a:spcBef>
                    <a:spcPct val="50000"/>
                  </a:spcBef>
                  <a:buFontTx/>
                  <a:buNone/>
                </a:pPr>
                <a:endParaRPr lang="th-TH" altLang="zh-CN" sz="1800">
                  <a:latin typeface="Calibri" panose="020F0502020204030204" pitchFamily="34" charset="0"/>
                  <a:ea typeface="华文中宋" panose="02010600040101010101" pitchFamily="2" charset="-122"/>
                </a:endParaRPr>
              </a:p>
            </p:txBody>
          </p:sp>
          <p:sp>
            <p:nvSpPr>
              <p:cNvPr id="19" name="AutoShape 10"/>
              <p:cNvSpPr>
                <a:spLocks noChangeArrowheads="1"/>
              </p:cNvSpPr>
              <p:nvPr/>
            </p:nvSpPr>
            <p:spPr bwMode="gray">
              <a:xfrm>
                <a:off x="3264" y="2736"/>
                <a:ext cx="1350" cy="1168"/>
              </a:xfrm>
              <a:prstGeom prst="hexagon">
                <a:avLst>
                  <a:gd name="adj" fmla="val 28896"/>
                  <a:gd name="vf" fmla="val 115470"/>
                </a:avLst>
              </a:prstGeom>
              <a:solidFill>
                <a:srgbClr val="4EE72E"/>
              </a:soli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latinLnBrk="1" hangingPunct="1">
                  <a:lnSpc>
                    <a:spcPct val="80000"/>
                  </a:lnSpc>
                  <a:spcBef>
                    <a:spcPct val="50000"/>
                  </a:spcBef>
                  <a:buFontTx/>
                  <a:buNone/>
                </a:pPr>
                <a:endParaRPr lang="th-TH" altLang="zh-CN" sz="1800">
                  <a:latin typeface="Calibri" panose="020F0502020204030204" pitchFamily="34" charset="0"/>
                  <a:ea typeface="华文中宋" panose="02010600040101010101" pitchFamily="2" charset="-122"/>
                </a:endParaRPr>
              </a:p>
            </p:txBody>
          </p:sp>
        </p:grpSp>
        <p:sp>
          <p:nvSpPr>
            <p:cNvPr id="14" name="Line 14"/>
            <p:cNvSpPr>
              <a:spLocks noChangeShapeType="1"/>
            </p:cNvSpPr>
            <p:nvPr/>
          </p:nvSpPr>
          <p:spPr bwMode="auto">
            <a:xfrm>
              <a:off x="1536" y="2139"/>
              <a:ext cx="3024" cy="0"/>
            </a:xfrm>
            <a:prstGeom prst="line">
              <a:avLst/>
            </a:prstGeom>
            <a:noFill/>
            <a:ln w="25400">
              <a:solidFill>
                <a:srgbClr val="C0C0C0"/>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5" name="Text Box 15"/>
            <p:cNvSpPr txBox="1">
              <a:spLocks noChangeArrowheads="1"/>
            </p:cNvSpPr>
            <p:nvPr/>
          </p:nvSpPr>
          <p:spPr bwMode="auto">
            <a:xfrm>
              <a:off x="1842" y="1803"/>
              <a:ext cx="1379" cy="291"/>
            </a:xfrm>
            <a:prstGeom prst="rect">
              <a:avLst/>
            </a:prstGeom>
            <a:noFill/>
            <a:ln w="9525" algn="ctr">
              <a:noFill/>
              <a:miter lim="800000"/>
              <a:headEnd/>
              <a:tailEnd/>
            </a:ln>
            <a:effectLst/>
          </p:spPr>
          <p:txBody>
            <a:bodyPr wrap="none">
              <a:spAutoFit/>
            </a:bodyPr>
            <a:lstStyle/>
            <a:p>
              <a:pPr algn="ctr">
                <a:defRPr/>
              </a:pPr>
              <a:r>
                <a:rPr lang="en-US" altLang="zh-CN" sz="2400" dirty="0">
                  <a:effectLst>
                    <a:outerShdw blurRad="38100" dist="38100" dir="2700000" algn="tl">
                      <a:srgbClr val="C0C0C0"/>
                    </a:outerShdw>
                  </a:effectLst>
                  <a:ea typeface="华文中宋" pitchFamily="2" charset="-122"/>
                </a:rPr>
                <a:t>Related Work</a:t>
              </a:r>
            </a:p>
          </p:txBody>
        </p:sp>
        <p:sp>
          <p:nvSpPr>
            <p:cNvPr id="16" name="Text Box 16"/>
            <p:cNvSpPr txBox="1">
              <a:spLocks noChangeArrowheads="1"/>
            </p:cNvSpPr>
            <p:nvPr/>
          </p:nvSpPr>
          <p:spPr bwMode="gray">
            <a:xfrm>
              <a:off x="1283" y="1834"/>
              <a:ext cx="225" cy="244"/>
            </a:xfrm>
            <a:prstGeom prst="rect">
              <a:avLst/>
            </a:prstGeom>
            <a:solidFill>
              <a:srgbClr val="4EE72E"/>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latinLnBrk="1">
                <a:lnSpc>
                  <a:spcPct val="80000"/>
                </a:lnSpc>
                <a:spcBef>
                  <a:spcPct val="50000"/>
                </a:spcBef>
                <a:buFontTx/>
                <a:buNone/>
              </a:pPr>
              <a:r>
                <a:rPr lang="en-US" altLang="zh-CN" sz="2400">
                  <a:latin typeface="Calibri" panose="020F0502020204030204" pitchFamily="34" charset="0"/>
                  <a:ea typeface="华文中宋" panose="02010600040101010101" pitchFamily="2" charset="-122"/>
                </a:rPr>
                <a:t>2</a:t>
              </a:r>
            </a:p>
          </p:txBody>
        </p:sp>
      </p:grpSp>
      <p:grpSp>
        <p:nvGrpSpPr>
          <p:cNvPr id="20" name="Group 34"/>
          <p:cNvGrpSpPr>
            <a:grpSpLocks/>
          </p:cNvGrpSpPr>
          <p:nvPr/>
        </p:nvGrpSpPr>
        <p:grpSpPr bwMode="auto">
          <a:xfrm>
            <a:off x="2589212" y="3506787"/>
            <a:ext cx="5410200" cy="665163"/>
            <a:chOff x="1152" y="2317"/>
            <a:chExt cx="3408" cy="419"/>
          </a:xfrm>
        </p:grpSpPr>
        <p:grpSp>
          <p:nvGrpSpPr>
            <p:cNvPr id="21" name="Group 17"/>
            <p:cNvGrpSpPr>
              <a:grpSpLocks/>
            </p:cNvGrpSpPr>
            <p:nvPr/>
          </p:nvGrpSpPr>
          <p:grpSpPr bwMode="auto">
            <a:xfrm>
              <a:off x="1152" y="2317"/>
              <a:ext cx="480" cy="419"/>
              <a:chOff x="1110" y="2656"/>
              <a:chExt cx="1549" cy="1351"/>
            </a:xfrm>
          </p:grpSpPr>
          <p:sp>
            <p:nvSpPr>
              <p:cNvPr id="25"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latinLnBrk="1" hangingPunct="1">
                  <a:lnSpc>
                    <a:spcPct val="80000"/>
                  </a:lnSpc>
                  <a:spcBef>
                    <a:spcPct val="50000"/>
                  </a:spcBef>
                  <a:buFontTx/>
                  <a:buNone/>
                </a:pPr>
                <a:endParaRPr lang="th-TH" altLang="zh-CN" sz="1800">
                  <a:latin typeface="Calibri" panose="020F0502020204030204" pitchFamily="34" charset="0"/>
                  <a:ea typeface="华文中宋" panose="02010600040101010101" pitchFamily="2" charset="-122"/>
                </a:endParaRPr>
              </a:p>
            </p:txBody>
          </p:sp>
          <p:sp>
            <p:nvSpPr>
              <p:cNvPr id="26"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latinLnBrk="1" hangingPunct="1">
                  <a:lnSpc>
                    <a:spcPct val="80000"/>
                  </a:lnSpc>
                  <a:spcBef>
                    <a:spcPct val="50000"/>
                  </a:spcBef>
                  <a:buFontTx/>
                  <a:buNone/>
                </a:pPr>
                <a:endParaRPr lang="th-TH" altLang="zh-CN" sz="1800">
                  <a:latin typeface="Calibri" panose="020F0502020204030204" pitchFamily="34" charset="0"/>
                  <a:ea typeface="华文中宋" panose="02010600040101010101" pitchFamily="2" charset="-122"/>
                </a:endParaRPr>
              </a:p>
            </p:txBody>
          </p:sp>
          <p:sp>
            <p:nvSpPr>
              <p:cNvPr id="27" name="AutoShape 20"/>
              <p:cNvSpPr>
                <a:spLocks noChangeArrowheads="1"/>
              </p:cNvSpPr>
              <p:nvPr/>
            </p:nvSpPr>
            <p:spPr bwMode="gray">
              <a:xfrm>
                <a:off x="1200" y="2737"/>
                <a:ext cx="1349" cy="1167"/>
              </a:xfrm>
              <a:prstGeom prst="hexagon">
                <a:avLst>
                  <a:gd name="adj" fmla="val 28894"/>
                  <a:gd name="vf" fmla="val 115470"/>
                </a:avLst>
              </a:prstGeom>
              <a:solidFill>
                <a:srgbClr val="8282EC"/>
              </a:soli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latinLnBrk="1" hangingPunct="1">
                  <a:lnSpc>
                    <a:spcPct val="80000"/>
                  </a:lnSpc>
                  <a:spcBef>
                    <a:spcPct val="50000"/>
                  </a:spcBef>
                  <a:buFontTx/>
                  <a:buNone/>
                </a:pPr>
                <a:endParaRPr lang="th-TH" altLang="zh-CN" sz="1800">
                  <a:ea typeface="华文中宋" panose="02010600040101010101" pitchFamily="2" charset="-122"/>
                </a:endParaRPr>
              </a:p>
            </p:txBody>
          </p:sp>
        </p:grpSp>
        <p:sp>
          <p:nvSpPr>
            <p:cNvPr id="22" name="Line 25"/>
            <p:cNvSpPr>
              <a:spLocks noChangeShapeType="1"/>
            </p:cNvSpPr>
            <p:nvPr/>
          </p:nvSpPr>
          <p:spPr bwMode="auto">
            <a:xfrm>
              <a:off x="1536" y="2701"/>
              <a:ext cx="3024" cy="0"/>
            </a:xfrm>
            <a:prstGeom prst="line">
              <a:avLst/>
            </a:prstGeom>
            <a:noFill/>
            <a:ln w="25400">
              <a:solidFill>
                <a:srgbClr val="C0C0C0"/>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3" name="Text Box 26"/>
            <p:cNvSpPr txBox="1">
              <a:spLocks noChangeArrowheads="1"/>
            </p:cNvSpPr>
            <p:nvPr/>
          </p:nvSpPr>
          <p:spPr bwMode="auto">
            <a:xfrm>
              <a:off x="1374" y="2365"/>
              <a:ext cx="2619" cy="291"/>
            </a:xfrm>
            <a:prstGeom prst="rect">
              <a:avLst/>
            </a:prstGeom>
            <a:noFill/>
            <a:ln w="9525" algn="ctr">
              <a:noFill/>
              <a:miter lim="800000"/>
              <a:headEnd/>
              <a:tailEnd/>
            </a:ln>
            <a:effectLst/>
          </p:spPr>
          <p:txBody>
            <a:bodyPr>
              <a:spAutoFit/>
            </a:bodyPr>
            <a:lstStyle/>
            <a:p>
              <a:pPr>
                <a:defRPr/>
              </a:pPr>
              <a:r>
                <a:rPr lang="zh-CN" altLang="en-US" sz="2400" dirty="0">
                  <a:effectLst>
                    <a:outerShdw blurRad="38100" dist="38100" dir="2700000" algn="tl">
                      <a:srgbClr val="C0C0C0"/>
                    </a:outerShdw>
                  </a:effectLst>
                  <a:ea typeface="华文中宋" pitchFamily="2" charset="-122"/>
                </a:rPr>
                <a:t>         </a:t>
              </a:r>
              <a:r>
                <a:rPr lang="en-US" altLang="zh-CN" sz="2400" dirty="0">
                  <a:effectLst>
                    <a:outerShdw blurRad="38100" dist="38100" dir="2700000" algn="tl">
                      <a:srgbClr val="C0C0C0"/>
                    </a:outerShdw>
                  </a:effectLst>
                  <a:ea typeface="华文中宋" pitchFamily="2" charset="-122"/>
                </a:rPr>
                <a:t>Methodology</a:t>
              </a:r>
            </a:p>
          </p:txBody>
        </p:sp>
        <p:sp>
          <p:nvSpPr>
            <p:cNvPr id="24" name="Text Box 27"/>
            <p:cNvSpPr txBox="1">
              <a:spLocks noChangeArrowheads="1"/>
            </p:cNvSpPr>
            <p:nvPr/>
          </p:nvSpPr>
          <p:spPr bwMode="gray">
            <a:xfrm>
              <a:off x="1269" y="2423"/>
              <a:ext cx="236"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latinLnBrk="1">
                <a:lnSpc>
                  <a:spcPct val="80000"/>
                </a:lnSpc>
                <a:spcBef>
                  <a:spcPct val="50000"/>
                </a:spcBef>
                <a:buFontTx/>
                <a:buNone/>
              </a:pPr>
              <a:r>
                <a:rPr lang="en-US" altLang="zh-CN" sz="2400">
                  <a:latin typeface="Calibri" panose="020F0502020204030204" pitchFamily="34" charset="0"/>
                  <a:ea typeface="华文中宋" panose="02010600040101010101" pitchFamily="2" charset="-122"/>
                </a:rPr>
                <a:t>3</a:t>
              </a:r>
            </a:p>
          </p:txBody>
        </p:sp>
      </p:grpSp>
      <p:grpSp>
        <p:nvGrpSpPr>
          <p:cNvPr id="28" name="Group 34"/>
          <p:cNvGrpSpPr>
            <a:grpSpLocks/>
          </p:cNvGrpSpPr>
          <p:nvPr/>
        </p:nvGrpSpPr>
        <p:grpSpPr bwMode="auto">
          <a:xfrm>
            <a:off x="2595562" y="4298950"/>
            <a:ext cx="5410200" cy="665162"/>
            <a:chOff x="1152" y="2317"/>
            <a:chExt cx="3408" cy="419"/>
          </a:xfrm>
        </p:grpSpPr>
        <p:grpSp>
          <p:nvGrpSpPr>
            <p:cNvPr id="29" name="Group 17"/>
            <p:cNvGrpSpPr>
              <a:grpSpLocks/>
            </p:cNvGrpSpPr>
            <p:nvPr/>
          </p:nvGrpSpPr>
          <p:grpSpPr bwMode="auto">
            <a:xfrm>
              <a:off x="1152" y="2317"/>
              <a:ext cx="480" cy="419"/>
              <a:chOff x="1110" y="2656"/>
              <a:chExt cx="1549" cy="1351"/>
            </a:xfrm>
          </p:grpSpPr>
          <p:sp>
            <p:nvSpPr>
              <p:cNvPr id="33"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latinLnBrk="1" hangingPunct="1">
                  <a:lnSpc>
                    <a:spcPct val="80000"/>
                  </a:lnSpc>
                  <a:spcBef>
                    <a:spcPct val="50000"/>
                  </a:spcBef>
                  <a:buFontTx/>
                  <a:buNone/>
                </a:pPr>
                <a:endParaRPr lang="th-TH" altLang="zh-CN" sz="1800">
                  <a:latin typeface="Calibri" panose="020F0502020204030204" pitchFamily="34" charset="0"/>
                  <a:ea typeface="华文中宋" panose="02010600040101010101" pitchFamily="2" charset="-122"/>
                </a:endParaRPr>
              </a:p>
            </p:txBody>
          </p:sp>
          <p:sp>
            <p:nvSpPr>
              <p:cNvPr id="34"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latinLnBrk="1" hangingPunct="1">
                  <a:lnSpc>
                    <a:spcPct val="80000"/>
                  </a:lnSpc>
                  <a:spcBef>
                    <a:spcPct val="50000"/>
                  </a:spcBef>
                  <a:buFontTx/>
                  <a:buNone/>
                </a:pPr>
                <a:endParaRPr lang="th-TH" altLang="zh-CN" sz="1800">
                  <a:latin typeface="Calibri" panose="020F0502020204030204" pitchFamily="34" charset="0"/>
                  <a:ea typeface="华文中宋" panose="02010600040101010101" pitchFamily="2" charset="-122"/>
                </a:endParaRPr>
              </a:p>
            </p:txBody>
          </p:sp>
          <p:sp>
            <p:nvSpPr>
              <p:cNvPr id="35" name="AutoShape 20"/>
              <p:cNvSpPr>
                <a:spLocks noChangeArrowheads="1"/>
              </p:cNvSpPr>
              <p:nvPr/>
            </p:nvSpPr>
            <p:spPr bwMode="gray">
              <a:xfrm>
                <a:off x="1200" y="2737"/>
                <a:ext cx="1349" cy="1167"/>
              </a:xfrm>
              <a:prstGeom prst="hexagon">
                <a:avLst>
                  <a:gd name="adj" fmla="val 28894"/>
                  <a:gd name="vf" fmla="val 115470"/>
                </a:avLst>
              </a:prstGeom>
              <a:solidFill>
                <a:srgbClr val="FFC000"/>
              </a:soli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latinLnBrk="1" hangingPunct="1">
                  <a:lnSpc>
                    <a:spcPct val="80000"/>
                  </a:lnSpc>
                  <a:spcBef>
                    <a:spcPct val="50000"/>
                  </a:spcBef>
                  <a:buFontTx/>
                  <a:buNone/>
                </a:pPr>
                <a:endParaRPr lang="th-TH" altLang="zh-CN" sz="1800">
                  <a:ea typeface="华文中宋" panose="02010600040101010101" pitchFamily="2" charset="-122"/>
                </a:endParaRPr>
              </a:p>
            </p:txBody>
          </p:sp>
        </p:grpSp>
        <p:sp>
          <p:nvSpPr>
            <p:cNvPr id="30" name="Line 25"/>
            <p:cNvSpPr>
              <a:spLocks noChangeShapeType="1"/>
            </p:cNvSpPr>
            <p:nvPr/>
          </p:nvSpPr>
          <p:spPr bwMode="auto">
            <a:xfrm>
              <a:off x="1536" y="2701"/>
              <a:ext cx="3024" cy="0"/>
            </a:xfrm>
            <a:prstGeom prst="line">
              <a:avLst/>
            </a:prstGeom>
            <a:noFill/>
            <a:ln w="25400">
              <a:solidFill>
                <a:srgbClr val="C0C0C0"/>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1" name="Text Box 26"/>
            <p:cNvSpPr txBox="1">
              <a:spLocks noChangeArrowheads="1"/>
            </p:cNvSpPr>
            <p:nvPr/>
          </p:nvSpPr>
          <p:spPr bwMode="auto">
            <a:xfrm>
              <a:off x="1367" y="2365"/>
              <a:ext cx="2619" cy="291"/>
            </a:xfrm>
            <a:prstGeom prst="rect">
              <a:avLst/>
            </a:prstGeom>
            <a:noFill/>
            <a:ln w="9525" algn="ctr">
              <a:noFill/>
              <a:miter lim="800000"/>
              <a:headEnd/>
              <a:tailEnd/>
            </a:ln>
            <a:effectLst/>
          </p:spPr>
          <p:txBody>
            <a:bodyPr>
              <a:spAutoFit/>
            </a:bodyPr>
            <a:lstStyle/>
            <a:p>
              <a:pPr>
                <a:defRPr/>
              </a:pPr>
              <a:r>
                <a:rPr lang="zh-CN" altLang="en-US" sz="2400" dirty="0">
                  <a:effectLst>
                    <a:outerShdw blurRad="38100" dist="38100" dir="2700000" algn="tl">
                      <a:srgbClr val="C0C0C0"/>
                    </a:outerShdw>
                  </a:effectLst>
                  <a:ea typeface="华文中宋" pitchFamily="2" charset="-122"/>
                </a:rPr>
                <a:t>         </a:t>
              </a:r>
              <a:r>
                <a:rPr lang="en-US" altLang="zh-CN" sz="2400" dirty="0">
                  <a:effectLst>
                    <a:outerShdw blurRad="38100" dist="38100" dir="2700000" algn="tl">
                      <a:srgbClr val="C0C0C0"/>
                    </a:outerShdw>
                  </a:effectLst>
                  <a:ea typeface="华文中宋" pitchFamily="2" charset="-122"/>
                </a:rPr>
                <a:t>Evaluation</a:t>
              </a:r>
            </a:p>
          </p:txBody>
        </p:sp>
        <p:sp>
          <p:nvSpPr>
            <p:cNvPr id="32" name="Text Box 27"/>
            <p:cNvSpPr txBox="1">
              <a:spLocks noChangeArrowheads="1"/>
            </p:cNvSpPr>
            <p:nvPr/>
          </p:nvSpPr>
          <p:spPr bwMode="gray">
            <a:xfrm>
              <a:off x="1280" y="2423"/>
              <a:ext cx="214"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latinLnBrk="1">
                <a:lnSpc>
                  <a:spcPct val="80000"/>
                </a:lnSpc>
                <a:spcBef>
                  <a:spcPct val="50000"/>
                </a:spcBef>
                <a:buFontTx/>
                <a:buNone/>
              </a:pPr>
              <a:r>
                <a:rPr lang="en-US" altLang="zh-CN" sz="2400">
                  <a:latin typeface="Calibri" panose="020F0502020204030204" pitchFamily="34" charset="0"/>
                  <a:ea typeface="华文中宋" panose="02010600040101010101" pitchFamily="2" charset="-122"/>
                </a:rPr>
                <a:t>4</a:t>
              </a:r>
            </a:p>
          </p:txBody>
        </p:sp>
      </p:grpSp>
      <p:grpSp>
        <p:nvGrpSpPr>
          <p:cNvPr id="36" name="Group 34"/>
          <p:cNvGrpSpPr>
            <a:grpSpLocks/>
          </p:cNvGrpSpPr>
          <p:nvPr/>
        </p:nvGrpSpPr>
        <p:grpSpPr bwMode="auto">
          <a:xfrm>
            <a:off x="2587624" y="5108575"/>
            <a:ext cx="5410200" cy="665162"/>
            <a:chOff x="1152" y="2317"/>
            <a:chExt cx="3408" cy="419"/>
          </a:xfrm>
        </p:grpSpPr>
        <p:grpSp>
          <p:nvGrpSpPr>
            <p:cNvPr id="37" name="Group 17"/>
            <p:cNvGrpSpPr>
              <a:grpSpLocks/>
            </p:cNvGrpSpPr>
            <p:nvPr/>
          </p:nvGrpSpPr>
          <p:grpSpPr bwMode="auto">
            <a:xfrm>
              <a:off x="1152" y="2317"/>
              <a:ext cx="480" cy="419"/>
              <a:chOff x="1110" y="2656"/>
              <a:chExt cx="1549" cy="1351"/>
            </a:xfrm>
          </p:grpSpPr>
          <p:sp>
            <p:nvSpPr>
              <p:cNvPr id="41"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latinLnBrk="1" hangingPunct="1">
                  <a:lnSpc>
                    <a:spcPct val="80000"/>
                  </a:lnSpc>
                  <a:spcBef>
                    <a:spcPct val="50000"/>
                  </a:spcBef>
                  <a:buFontTx/>
                  <a:buNone/>
                </a:pPr>
                <a:endParaRPr lang="th-TH" altLang="zh-CN" sz="1800">
                  <a:latin typeface="Calibri" panose="020F0502020204030204" pitchFamily="34" charset="0"/>
                  <a:ea typeface="华文中宋" panose="02010600040101010101" pitchFamily="2" charset="-122"/>
                </a:endParaRPr>
              </a:p>
            </p:txBody>
          </p:sp>
          <p:sp>
            <p:nvSpPr>
              <p:cNvPr id="42"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latinLnBrk="1" hangingPunct="1">
                  <a:lnSpc>
                    <a:spcPct val="80000"/>
                  </a:lnSpc>
                  <a:spcBef>
                    <a:spcPct val="50000"/>
                  </a:spcBef>
                  <a:buFontTx/>
                  <a:buNone/>
                </a:pPr>
                <a:endParaRPr lang="th-TH" altLang="zh-CN" sz="1800">
                  <a:latin typeface="Calibri" panose="020F0502020204030204" pitchFamily="34" charset="0"/>
                  <a:ea typeface="华文中宋" panose="02010600040101010101" pitchFamily="2" charset="-122"/>
                </a:endParaRPr>
              </a:p>
            </p:txBody>
          </p:sp>
          <p:sp>
            <p:nvSpPr>
              <p:cNvPr id="43" name="AutoShape 20"/>
              <p:cNvSpPr>
                <a:spLocks noChangeArrowheads="1"/>
              </p:cNvSpPr>
              <p:nvPr/>
            </p:nvSpPr>
            <p:spPr bwMode="gray">
              <a:xfrm>
                <a:off x="1200" y="2737"/>
                <a:ext cx="1349" cy="1167"/>
              </a:xfrm>
              <a:prstGeom prst="hexagon">
                <a:avLst>
                  <a:gd name="adj" fmla="val 28894"/>
                  <a:gd name="vf" fmla="val 115470"/>
                </a:avLst>
              </a:prstGeom>
              <a:solidFill>
                <a:srgbClr val="834A3D"/>
              </a:soli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latinLnBrk="1" hangingPunct="1">
                  <a:lnSpc>
                    <a:spcPct val="80000"/>
                  </a:lnSpc>
                  <a:spcBef>
                    <a:spcPct val="50000"/>
                  </a:spcBef>
                  <a:buFontTx/>
                  <a:buNone/>
                </a:pPr>
                <a:endParaRPr lang="th-TH" altLang="zh-CN" sz="1800">
                  <a:ea typeface="华文中宋" panose="02010600040101010101" pitchFamily="2" charset="-122"/>
                </a:endParaRPr>
              </a:p>
            </p:txBody>
          </p:sp>
        </p:grpSp>
        <p:sp>
          <p:nvSpPr>
            <p:cNvPr id="38" name="Line 25"/>
            <p:cNvSpPr>
              <a:spLocks noChangeShapeType="1"/>
            </p:cNvSpPr>
            <p:nvPr/>
          </p:nvSpPr>
          <p:spPr bwMode="auto">
            <a:xfrm>
              <a:off x="1536" y="2701"/>
              <a:ext cx="3024" cy="0"/>
            </a:xfrm>
            <a:prstGeom prst="line">
              <a:avLst/>
            </a:prstGeom>
            <a:noFill/>
            <a:ln w="25400">
              <a:solidFill>
                <a:srgbClr val="C0C0C0"/>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9" name="Text Box 26"/>
            <p:cNvSpPr txBox="1">
              <a:spLocks noChangeArrowheads="1"/>
            </p:cNvSpPr>
            <p:nvPr/>
          </p:nvSpPr>
          <p:spPr bwMode="auto">
            <a:xfrm>
              <a:off x="1559" y="2365"/>
              <a:ext cx="2770" cy="291"/>
            </a:xfrm>
            <a:prstGeom prst="rect">
              <a:avLst/>
            </a:prstGeom>
            <a:noFill/>
            <a:ln w="9525" algn="ctr">
              <a:noFill/>
              <a:miter lim="800000"/>
              <a:headEnd/>
              <a:tailEnd/>
            </a:ln>
            <a:effectLst/>
          </p:spPr>
          <p:txBody>
            <a:bodyPr wrap="square">
              <a:spAutoFit/>
            </a:bodyPr>
            <a:lstStyle/>
            <a:p>
              <a:pPr>
                <a:defRPr/>
              </a:pPr>
              <a:r>
                <a:rPr lang="zh-CN" altLang="en-US" sz="2400" dirty="0">
                  <a:effectLst>
                    <a:outerShdw blurRad="38100" dist="38100" dir="2700000" algn="tl">
                      <a:srgbClr val="C0C0C0"/>
                    </a:outerShdw>
                  </a:effectLst>
                  <a:ea typeface="华文中宋" pitchFamily="2" charset="-122"/>
                </a:rPr>
                <a:t>     </a:t>
              </a:r>
              <a:r>
                <a:rPr lang="en-US" altLang="zh-CN" sz="2400" dirty="0" smtClean="0">
                  <a:effectLst>
                    <a:outerShdw blurRad="38100" dist="38100" dir="2700000" algn="tl">
                      <a:srgbClr val="C0C0C0"/>
                    </a:outerShdw>
                  </a:effectLst>
                  <a:ea typeface="华文中宋" pitchFamily="2" charset="-122"/>
                </a:rPr>
                <a:t>Conclusion</a:t>
              </a:r>
              <a:endParaRPr lang="en-US" altLang="zh-CN" sz="2400" dirty="0">
                <a:effectLst>
                  <a:outerShdw blurRad="38100" dist="38100" dir="2700000" algn="tl">
                    <a:srgbClr val="C0C0C0"/>
                  </a:outerShdw>
                </a:effectLst>
                <a:ea typeface="华文中宋" pitchFamily="2" charset="-122"/>
              </a:endParaRPr>
            </a:p>
          </p:txBody>
        </p:sp>
        <p:sp>
          <p:nvSpPr>
            <p:cNvPr id="40" name="Text Box 27"/>
            <p:cNvSpPr txBox="1">
              <a:spLocks noChangeArrowheads="1"/>
            </p:cNvSpPr>
            <p:nvPr/>
          </p:nvSpPr>
          <p:spPr bwMode="gray">
            <a:xfrm>
              <a:off x="1280" y="2423"/>
              <a:ext cx="214"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latinLnBrk="1">
                <a:lnSpc>
                  <a:spcPct val="80000"/>
                </a:lnSpc>
                <a:spcBef>
                  <a:spcPct val="50000"/>
                </a:spcBef>
                <a:buFontTx/>
                <a:buNone/>
              </a:pPr>
              <a:r>
                <a:rPr lang="en-US" altLang="zh-CN" sz="2400">
                  <a:latin typeface="Calibri" panose="020F0502020204030204" pitchFamily="34" charset="0"/>
                  <a:ea typeface="华文中宋" panose="02010600040101010101" pitchFamily="2" charset="-122"/>
                </a:rPr>
                <a:t>5</a:t>
              </a:r>
            </a:p>
          </p:txBody>
        </p:sp>
      </p:grpSp>
    </p:spTree>
    <p:extLst>
      <p:ext uri="{BB962C8B-B14F-4D97-AF65-F5344CB8AC3E}">
        <p14:creationId xmlns:p14="http://schemas.microsoft.com/office/powerpoint/2010/main" val="169070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20"/>
                                        </p:tgtEl>
                                      </p:cBhvr>
                                    </p:animEffect>
                                    <p:set>
                                      <p:cBhvr>
                                        <p:cTn id="10" dur="1" fill="hold">
                                          <p:stCondLst>
                                            <p:cond delay="499"/>
                                          </p:stCondLst>
                                        </p:cTn>
                                        <p:tgtEl>
                                          <p:spTgt spid="20"/>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28"/>
                                        </p:tgtEl>
                                      </p:cBhvr>
                                    </p:animEffect>
                                    <p:set>
                                      <p:cBhvr>
                                        <p:cTn id="16" dur="1" fill="hold">
                                          <p:stCondLst>
                                            <p:cond delay="499"/>
                                          </p:stCondLst>
                                        </p:cTn>
                                        <p:tgtEl>
                                          <p:spTgt spid="28"/>
                                        </p:tgtEl>
                                        <p:attrNameLst>
                                          <p:attrName>style.visibility</p:attrName>
                                        </p:attrNameLst>
                                      </p:cBhvr>
                                      <p:to>
                                        <p:strVal val="hidden"/>
                                      </p:to>
                                    </p:set>
                                  </p:childTnLst>
                                </p:cTn>
                              </p:par>
                              <p:par>
                                <p:cTn id="17" presetID="64" presetClass="path" presetSubtype="0" accel="50000" decel="50000" fill="hold" nodeType="withEffect">
                                  <p:stCondLst>
                                    <p:cond delay="0"/>
                                  </p:stCondLst>
                                  <p:childTnLst>
                                    <p:animMotion origin="layout" path="M -4.58333E-6 2.96296E-6 L 0.00183 -0.23172 " pathEditMode="relative" rAng="0" ptsTypes="AA">
                                      <p:cBhvr>
                                        <p:cTn id="18" dur="2000" fill="hold"/>
                                        <p:tgtEl>
                                          <p:spTgt spid="36"/>
                                        </p:tgtEl>
                                        <p:attrNameLst>
                                          <p:attrName>ppt_x</p:attrName>
                                          <p:attrName>ppt_y</p:attrName>
                                        </p:attrNameLst>
                                      </p:cBhvr>
                                      <p:rCtr x="91" y="-1159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solidFill>
                  <a:srgbClr val="CC0000"/>
                </a:solidFill>
                <a:latin typeface="Calibri" panose="020F0502020204030204" pitchFamily="34" charset="0"/>
              </a:rPr>
              <a:t>Conclusion</a:t>
            </a:r>
            <a:endParaRPr lang="zh-CN" altLang="en-US" dirty="0">
              <a:solidFill>
                <a:srgbClr val="CC0000"/>
              </a:solidFill>
              <a:latin typeface="Calibri" panose="020F0502020204030204" pitchFamily="34" charset="0"/>
            </a:endParaRPr>
          </a:p>
        </p:txBody>
      </p:sp>
      <p:sp>
        <p:nvSpPr>
          <p:cNvPr id="5" name="矩形 4"/>
          <p:cNvSpPr/>
          <p:nvPr/>
        </p:nvSpPr>
        <p:spPr>
          <a:xfrm>
            <a:off x="2379237" y="1905000"/>
            <a:ext cx="7918648" cy="1200329"/>
          </a:xfrm>
          <a:prstGeom prst="rect">
            <a:avLst/>
          </a:prstGeom>
        </p:spPr>
        <p:txBody>
          <a:bodyPr wrap="square">
            <a:spAutoFit/>
          </a:bodyPr>
          <a:lstStyle/>
          <a:p>
            <a:r>
              <a:rPr lang="en-US" altLang="zh-CN" sz="2400" b="1" dirty="0" smtClean="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We proposed </a:t>
            </a:r>
            <a:r>
              <a:rPr lang="en-US" altLang="zh-CN" sz="2400" b="1" dirty="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a magnetic based light-weight door detection </a:t>
            </a:r>
            <a:r>
              <a:rPr lang="en-US" altLang="zh-CN" sz="2400" b="1" dirty="0" smtClean="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approach – LMDD</a:t>
            </a:r>
            <a:r>
              <a:rPr lang="en-US" altLang="zh-CN" sz="2400" b="1" dirty="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 It is light-weight in both computation and </a:t>
            </a:r>
            <a:r>
              <a:rPr lang="en-US" altLang="zh-CN" sz="2400" b="1" dirty="0" smtClean="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rPr>
              <a:t>infrastructure cost. </a:t>
            </a:r>
            <a:endParaRPr lang="zh-CN" altLang="en-US" sz="2400" b="1" dirty="0">
              <a:solidFill>
                <a:srgbClr val="0070C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nvGrpSpPr>
          <p:cNvPr id="10" name="组合 9"/>
          <p:cNvGrpSpPr/>
          <p:nvPr/>
        </p:nvGrpSpPr>
        <p:grpSpPr>
          <a:xfrm>
            <a:off x="2690896" y="3508101"/>
            <a:ext cx="9272503" cy="1446550"/>
            <a:chOff x="2690896" y="3105329"/>
            <a:chExt cx="9272503" cy="1446550"/>
          </a:xfrm>
        </p:grpSpPr>
        <p:sp>
          <p:nvSpPr>
            <p:cNvPr id="7" name="矩形 6"/>
            <p:cNvSpPr/>
            <p:nvPr/>
          </p:nvSpPr>
          <p:spPr>
            <a:xfrm>
              <a:off x="4044751" y="3304724"/>
              <a:ext cx="7918648" cy="1200329"/>
            </a:xfrm>
            <a:prstGeom prst="rect">
              <a:avLst/>
            </a:prstGeom>
          </p:spPr>
          <p:txBody>
            <a:bodyPr wrap="square">
              <a:spAutoFit/>
            </a:bodyPr>
            <a:lstStyle/>
            <a:p>
              <a:r>
                <a:rPr lang="en-US" altLang="zh-CN" sz="2400" b="1" dirty="0" smtClean="0">
                  <a:latin typeface="Arial Unicode MS" panose="020B0604020202020204" pitchFamily="34" charset="-122"/>
                  <a:ea typeface="Arial Unicode MS" panose="020B0604020202020204" pitchFamily="34" charset="-122"/>
                  <a:cs typeface="Arial Unicode MS" panose="020B0604020202020204" pitchFamily="34" charset="-122"/>
                </a:rPr>
                <a:t>Magnetic signal edge-preserve filter</a:t>
              </a:r>
            </a:p>
            <a:p>
              <a:r>
                <a:rPr lang="en-US" altLang="zh-CN" sz="2400" b="1" dirty="0" smtClean="0">
                  <a:latin typeface="Arial Unicode MS" panose="020B0604020202020204" pitchFamily="34" charset="-122"/>
                  <a:ea typeface="Arial Unicode MS" panose="020B0604020202020204" pitchFamily="34" charset="-122"/>
                  <a:cs typeface="Arial Unicode MS" panose="020B0604020202020204" pitchFamily="34" charset="-122"/>
                </a:rPr>
                <a:t>Built-in sensor fusion scheme</a:t>
              </a:r>
            </a:p>
            <a:p>
              <a:r>
                <a:rPr lang="en-US" altLang="zh-CN" sz="2400" b="1" dirty="0" err="1" smtClean="0">
                  <a:latin typeface="Arial Unicode MS" panose="020B0604020202020204" pitchFamily="34" charset="-122"/>
                  <a:ea typeface="Arial Unicode MS" panose="020B0604020202020204" pitchFamily="34" charset="-122"/>
                  <a:cs typeface="Arial Unicode MS" panose="020B0604020202020204" pitchFamily="34" charset="-122"/>
                </a:rPr>
                <a:t>Crowdsensing</a:t>
              </a:r>
              <a:r>
                <a:rPr lang="en-US" altLang="zh-CN" sz="2400" b="1" dirty="0" smtClean="0">
                  <a:latin typeface="Arial Unicode MS" panose="020B0604020202020204" pitchFamily="34" charset="-122"/>
                  <a:ea typeface="Arial Unicode MS" panose="020B0604020202020204" pitchFamily="34" charset="-122"/>
                  <a:cs typeface="Arial Unicode MS" panose="020B0604020202020204" pitchFamily="34" charset="-122"/>
                </a:rPr>
                <a:t> framework </a:t>
              </a:r>
              <a:endParaRPr lang="zh-CN" altLang="en-US" sz="2400" b="1"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9" name="文本框 8"/>
            <p:cNvSpPr txBox="1"/>
            <p:nvPr/>
          </p:nvSpPr>
          <p:spPr>
            <a:xfrm>
              <a:off x="2690896" y="3105329"/>
              <a:ext cx="759875" cy="1446550"/>
            </a:xfrm>
            <a:prstGeom prst="rect">
              <a:avLst/>
            </a:prstGeom>
            <a:noFill/>
          </p:spPr>
          <p:txBody>
            <a:bodyPr wrap="square" rtlCol="0">
              <a:spAutoFit/>
            </a:bodyPr>
            <a:lstStyle/>
            <a:p>
              <a:r>
                <a:rPr lang="en-US" altLang="zh-CN" sz="88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3</a:t>
              </a:r>
              <a:endParaRPr lang="zh-CN" altLang="en-US" sz="88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grpSp>
      <p:sp>
        <p:nvSpPr>
          <p:cNvPr id="11" name="矩形 10"/>
          <p:cNvSpPr/>
          <p:nvPr/>
        </p:nvSpPr>
        <p:spPr>
          <a:xfrm>
            <a:off x="2379237" y="5259618"/>
            <a:ext cx="8208912" cy="830997"/>
          </a:xfrm>
          <a:prstGeom prst="rect">
            <a:avLst/>
          </a:prstGeom>
        </p:spPr>
        <p:txBody>
          <a:bodyPr wrap="square">
            <a:spAutoFit/>
          </a:bodyPr>
          <a:lstStyle/>
          <a:p>
            <a:r>
              <a:rPr lang="en-US" altLang="zh-CN" sz="2400" b="1"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LMDD shortcomings:</a:t>
            </a:r>
            <a:endParaRPr lang="en-US" altLang="zh-CN" sz="2400" b="1" dirty="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endParaRPr>
          </a:p>
          <a:p>
            <a:r>
              <a:rPr lang="en-US" altLang="zh-CN" sz="2400" b="1" dirty="0" smtClean="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More sensors, starting points of traces.</a:t>
            </a:r>
            <a:endParaRPr lang="en-US" altLang="zh-CN" sz="2400" b="1" dirty="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12" name="图片 1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765937" y="4776419"/>
            <a:ext cx="1644424" cy="1797394"/>
          </a:xfrm>
          <a:prstGeom prst="rect">
            <a:avLst/>
          </a:prstGeom>
        </p:spPr>
      </p:pic>
    </p:spTree>
    <p:extLst>
      <p:ext uri="{BB962C8B-B14F-4D97-AF65-F5344CB8AC3E}">
        <p14:creationId xmlns:p14="http://schemas.microsoft.com/office/powerpoint/2010/main" val="263303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60085" y="3375530"/>
            <a:ext cx="3162574" cy="3002540"/>
          </a:xfrm>
          <a:prstGeom prst="rect">
            <a:avLst/>
          </a:prstGeom>
        </p:spPr>
      </p:pic>
      <p:sp>
        <p:nvSpPr>
          <p:cNvPr id="6" name="矩形 5"/>
          <p:cNvSpPr/>
          <p:nvPr/>
        </p:nvSpPr>
        <p:spPr>
          <a:xfrm>
            <a:off x="1662416" y="1693706"/>
            <a:ext cx="9825127" cy="923330"/>
          </a:xfrm>
          <a:prstGeom prst="rect">
            <a:avLst/>
          </a:prstGeom>
          <a:noFill/>
        </p:spPr>
        <p:txBody>
          <a:bodyPr wrap="none" lIns="91440" tIns="45720" rIns="91440" bIns="45720">
            <a:spAutoFit/>
          </a:bodyPr>
          <a:lstStyle/>
          <a:p>
            <a:pPr algn="ctr"/>
            <a:r>
              <a:rPr lang="en-US" altLang="zh-CN" sz="5400" b="1" cap="none" spc="0" dirty="0" smtClean="0">
                <a:ln w="0"/>
                <a:solidFill>
                  <a:srgbClr val="FFC000"/>
                </a:solidFill>
                <a:effectLst>
                  <a:reflection blurRad="6350" stA="53000" endA="300" endPos="35500" dir="5400000" sy="-90000" algn="bl" rotWithShape="0"/>
                </a:effectLst>
              </a:rPr>
              <a:t>Thank you for your attention</a:t>
            </a:r>
            <a:endParaRPr lang="zh-CN" altLang="en-US" sz="5400" b="1" cap="none" spc="0" dirty="0">
              <a:ln w="0"/>
              <a:solidFill>
                <a:srgbClr val="FFC000"/>
              </a:solidFill>
              <a:effectLst>
                <a:reflection blurRad="6350" stA="53000" endA="300" endPos="35500" dir="5400000" sy="-90000" algn="bl" rotWithShape="0"/>
              </a:effectLst>
            </a:endParaRPr>
          </a:p>
        </p:txBody>
      </p:sp>
      <p:sp>
        <p:nvSpPr>
          <p:cNvPr id="7" name="矩形 6"/>
          <p:cNvSpPr/>
          <p:nvPr/>
        </p:nvSpPr>
        <p:spPr>
          <a:xfrm>
            <a:off x="7630397" y="5122706"/>
            <a:ext cx="3857146" cy="923330"/>
          </a:xfrm>
          <a:prstGeom prst="rect">
            <a:avLst/>
          </a:prstGeom>
          <a:noFill/>
        </p:spPr>
        <p:txBody>
          <a:bodyPr wrap="none" lIns="91440" tIns="45720" rIns="91440" bIns="45720">
            <a:spAutoFit/>
          </a:bodyPr>
          <a:lstStyle/>
          <a:p>
            <a:pPr algn="ctr"/>
            <a:r>
              <a:rPr lang="en-US" altLang="zh-CN" sz="54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Questions?</a:t>
            </a:r>
            <a:endParaRPr lang="zh-CN" alt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3" name="灯片编号占位符 2"/>
          <p:cNvSpPr>
            <a:spLocks noGrp="1"/>
          </p:cNvSpPr>
          <p:nvPr>
            <p:ph type="sldNum" sz="quarter" idx="12"/>
          </p:nvPr>
        </p:nvSpPr>
        <p:spPr/>
        <p:txBody>
          <a:bodyPr/>
          <a:lstStyle/>
          <a:p>
            <a:fld id="{B6E74E9B-D8B4-4AB2-966D-7F43BBEA4B0E}" type="slidenum">
              <a:rPr lang="zh-CN" altLang="en-US" smtClean="0"/>
              <a:t>28</a:t>
            </a:fld>
            <a:endParaRPr lang="zh-CN" altLang="en-US"/>
          </a:p>
        </p:txBody>
      </p:sp>
    </p:spTree>
    <p:extLst>
      <p:ext uri="{BB962C8B-B14F-4D97-AF65-F5344CB8AC3E}">
        <p14:creationId xmlns:p14="http://schemas.microsoft.com/office/powerpoint/2010/main" val="20054602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文本框 1"/>
          <p:cNvSpPr txBox="1"/>
          <p:nvPr/>
        </p:nvSpPr>
        <p:spPr>
          <a:xfrm>
            <a:off x="4799856" y="3039344"/>
            <a:ext cx="2736304" cy="461665"/>
          </a:xfrm>
          <a:prstGeom prst="rect">
            <a:avLst/>
          </a:prstGeom>
          <a:noFill/>
        </p:spPr>
        <p:txBody>
          <a:bodyPr wrap="square" rtlCol="0">
            <a:spAutoFit/>
          </a:bodyPr>
          <a:lstStyle/>
          <a:p>
            <a:r>
              <a:rPr lang="en-US" altLang="zh-CN" sz="2400" dirty="0">
                <a:solidFill>
                  <a:prstClr val="white"/>
                </a:solidFill>
              </a:rPr>
              <a:t>Press ESC to exit …</a:t>
            </a:r>
            <a:endParaRPr lang="zh-CN" altLang="en-US" sz="2400" dirty="0">
              <a:solidFill>
                <a:prstClr val="white"/>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pPr/>
              <a:t>29</a:t>
            </a:fld>
            <a:endParaRPr lang="zh-CN" altLang="en-US">
              <a:solidFill>
                <a:prstClr val="black">
                  <a:tint val="75000"/>
                </a:prstClr>
              </a:solidFill>
            </a:endParaRPr>
          </a:p>
        </p:txBody>
      </p:sp>
    </p:spTree>
    <p:extLst>
      <p:ext uri="{BB962C8B-B14F-4D97-AF65-F5344CB8AC3E}">
        <p14:creationId xmlns:p14="http://schemas.microsoft.com/office/powerpoint/2010/main" val="9844181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044285" y="624110"/>
            <a:ext cx="8911687" cy="1280890"/>
          </a:xfrm>
        </p:spPr>
        <p:txBody>
          <a:bodyPr/>
          <a:lstStyle/>
          <a:p>
            <a:r>
              <a:rPr lang="en-US" altLang="zh-CN" dirty="0">
                <a:solidFill>
                  <a:srgbClr val="CC0000"/>
                </a:solidFill>
                <a:latin typeface="Calibri" panose="020F0502020204030204" pitchFamily="34" charset="0"/>
              </a:rPr>
              <a:t>Indoor Positioning Services (IPSs)</a:t>
            </a:r>
            <a:endParaRPr lang="zh-CN" altLang="en-US" dirty="0"/>
          </a:p>
        </p:txBody>
      </p:sp>
      <p:sp>
        <p:nvSpPr>
          <p:cNvPr id="3" name="内容占位符 2"/>
          <p:cNvSpPr>
            <a:spLocks noGrp="1"/>
          </p:cNvSpPr>
          <p:nvPr>
            <p:ph idx="1"/>
          </p:nvPr>
        </p:nvSpPr>
        <p:spPr>
          <a:xfrm>
            <a:off x="2040572" y="1807028"/>
            <a:ext cx="8915400" cy="3026229"/>
          </a:xfrm>
        </p:spPr>
        <p:txBody>
          <a:bodyPr>
            <a:normAutofit fontScale="92500"/>
          </a:bodyPr>
          <a:lstStyle/>
          <a:p>
            <a:r>
              <a:rPr lang="en-US" altLang="zh-CN" sz="2800" dirty="0" smtClean="0">
                <a:latin typeface="Calibri" panose="020F0502020204030204" pitchFamily="34" charset="0"/>
              </a:rPr>
              <a:t>Indoor location of people or equipment</a:t>
            </a:r>
          </a:p>
          <a:p>
            <a:pPr lvl="1"/>
            <a:r>
              <a:rPr lang="en-US" altLang="zh-CN" sz="2200" dirty="0" smtClean="0">
                <a:latin typeface="Calibri" panose="020F0502020204030204" pitchFamily="34" charset="0"/>
              </a:rPr>
              <a:t>Localization (where)</a:t>
            </a:r>
          </a:p>
          <a:p>
            <a:pPr lvl="1"/>
            <a:r>
              <a:rPr lang="en-US" altLang="zh-CN" sz="2200" dirty="0" smtClean="0">
                <a:latin typeface="Calibri" panose="020F0502020204030204" pitchFamily="34" charset="0"/>
              </a:rPr>
              <a:t>Navigation (how)</a:t>
            </a:r>
          </a:p>
          <a:p>
            <a:pPr lvl="1"/>
            <a:r>
              <a:rPr lang="en-US" altLang="zh-CN" sz="2200" dirty="0">
                <a:latin typeface="Calibri" panose="020F0502020204030204" pitchFamily="34" charset="0"/>
              </a:rPr>
              <a:t>Intrusion </a:t>
            </a:r>
            <a:r>
              <a:rPr lang="en-US" altLang="zh-CN" sz="2200" dirty="0" smtClean="0">
                <a:latin typeface="Calibri" panose="020F0502020204030204" pitchFamily="34" charset="0"/>
              </a:rPr>
              <a:t>detection (who)</a:t>
            </a:r>
          </a:p>
          <a:p>
            <a:pPr lvl="1"/>
            <a:r>
              <a:rPr lang="en-US" altLang="zh-CN" sz="2200" dirty="0" smtClean="0">
                <a:latin typeface="Calibri" panose="020F0502020204030204" pitchFamily="34" charset="0"/>
              </a:rPr>
              <a:t>Emergency evacuation</a:t>
            </a:r>
            <a:endParaRPr lang="en-US" altLang="zh-CN" sz="2200" dirty="0">
              <a:latin typeface="Calibri" panose="020F0502020204030204" pitchFamily="34" charset="0"/>
            </a:endParaRPr>
          </a:p>
          <a:p>
            <a:r>
              <a:rPr lang="en-US" altLang="zh-CN" sz="2800" dirty="0">
                <a:latin typeface="Calibri" panose="020F0502020204030204" pitchFamily="34" charset="0"/>
              </a:rPr>
              <a:t>Fundamental function of </a:t>
            </a:r>
            <a:r>
              <a:rPr lang="en-US" altLang="zh-CN" sz="2800" dirty="0" smtClean="0">
                <a:latin typeface="Calibri" panose="020F0502020204030204" pitchFamily="34" charset="0"/>
              </a:rPr>
              <a:t>many Location Based Systems (LBS)</a:t>
            </a:r>
            <a:endParaRPr lang="zh-CN" altLang="en-US" sz="2800" dirty="0">
              <a:latin typeface="Calibri" panose="020F0502020204030204" pitchFamily="34" charset="0"/>
            </a:endParaRPr>
          </a:p>
        </p:txBody>
      </p:sp>
      <p:sp>
        <p:nvSpPr>
          <p:cNvPr id="4" name="文本框 3"/>
          <p:cNvSpPr txBox="1"/>
          <p:nvPr/>
        </p:nvSpPr>
        <p:spPr>
          <a:xfrm>
            <a:off x="2220940" y="4705916"/>
            <a:ext cx="3624943" cy="461665"/>
          </a:xfrm>
          <a:prstGeom prst="rect">
            <a:avLst/>
          </a:prstGeom>
          <a:noFill/>
        </p:spPr>
        <p:txBody>
          <a:bodyPr wrap="square" rtlCol="0">
            <a:spAutoFit/>
          </a:bodyPr>
          <a:lstStyle/>
          <a:p>
            <a:r>
              <a:rPr lang="en-US" altLang="zh-CN" sz="2400" dirty="0" smtClean="0"/>
              <a:t>Special Devices </a:t>
            </a:r>
            <a:endParaRPr lang="zh-CN" altLang="en-US" sz="2400" dirty="0"/>
          </a:p>
        </p:txBody>
      </p:sp>
      <p:sp>
        <p:nvSpPr>
          <p:cNvPr id="5" name="文本框 4"/>
          <p:cNvSpPr txBox="1"/>
          <p:nvPr/>
        </p:nvSpPr>
        <p:spPr>
          <a:xfrm>
            <a:off x="6245037" y="4705916"/>
            <a:ext cx="3624943" cy="461665"/>
          </a:xfrm>
          <a:prstGeom prst="rect">
            <a:avLst/>
          </a:prstGeom>
          <a:noFill/>
        </p:spPr>
        <p:txBody>
          <a:bodyPr wrap="square" rtlCol="0">
            <a:spAutoFit/>
          </a:bodyPr>
          <a:lstStyle/>
          <a:p>
            <a:r>
              <a:rPr lang="en-US" altLang="zh-CN" sz="2400" dirty="0" smtClean="0"/>
              <a:t>Smartphones</a:t>
            </a:r>
            <a:endParaRPr lang="zh-CN" altLang="en-US" sz="2400" dirty="0"/>
          </a:p>
        </p:txBody>
      </p:sp>
      <p:pic>
        <p:nvPicPr>
          <p:cNvPr id="6" name="图片 5"/>
          <p:cNvPicPr>
            <a:picLocks noChangeAspect="1"/>
          </p:cNvPicPr>
          <p:nvPr/>
        </p:nvPicPr>
        <p:blipFill>
          <a:blip r:embed="rId3">
            <a:clrChange>
              <a:clrFrom>
                <a:srgbClr val="FFFFFF"/>
              </a:clrFrom>
              <a:clrTo>
                <a:srgbClr val="FFFFFF">
                  <a:alpha val="0"/>
                </a:srgbClr>
              </a:clrTo>
            </a:clrChange>
          </a:blip>
          <a:stretch>
            <a:fillRect/>
          </a:stretch>
        </p:blipFill>
        <p:spPr>
          <a:xfrm>
            <a:off x="6643438" y="5397417"/>
            <a:ext cx="2070894" cy="1281982"/>
          </a:xfrm>
          <a:prstGeom prst="rect">
            <a:avLst/>
          </a:prstGeom>
        </p:spPr>
      </p:pic>
      <p:pic>
        <p:nvPicPr>
          <p:cNvPr id="19" name="图片 18"/>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40572" y="5346704"/>
            <a:ext cx="1785256" cy="1338942"/>
          </a:xfrm>
          <a:prstGeom prst="rect">
            <a:avLst/>
          </a:prstGeom>
        </p:spPr>
      </p:pic>
      <p:pic>
        <p:nvPicPr>
          <p:cNvPr id="20" name="图片 19"/>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25828" y="5335937"/>
            <a:ext cx="1652887" cy="1451916"/>
          </a:xfrm>
          <a:prstGeom prst="rect">
            <a:avLst/>
          </a:prstGeom>
        </p:spPr>
      </p:pic>
      <p:grpSp>
        <p:nvGrpSpPr>
          <p:cNvPr id="21" name="组合 20"/>
          <p:cNvGrpSpPr/>
          <p:nvPr/>
        </p:nvGrpSpPr>
        <p:grpSpPr>
          <a:xfrm>
            <a:off x="6777327" y="2199553"/>
            <a:ext cx="3302492" cy="2651891"/>
            <a:chOff x="1370434" y="1916430"/>
            <a:chExt cx="4845309" cy="4397567"/>
          </a:xfrm>
        </p:grpSpPr>
        <p:pic>
          <p:nvPicPr>
            <p:cNvPr id="22" name="图片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70434" y="1916430"/>
              <a:ext cx="4845309" cy="3331694"/>
            </a:xfrm>
            <a:prstGeom prst="rect">
              <a:avLst/>
            </a:prstGeom>
          </p:spPr>
        </p:pic>
        <p:sp>
          <p:nvSpPr>
            <p:cNvPr id="23" name="矩形 22"/>
            <p:cNvSpPr/>
            <p:nvPr/>
          </p:nvSpPr>
          <p:spPr>
            <a:xfrm>
              <a:off x="1524448" y="5242202"/>
              <a:ext cx="4177397" cy="1071795"/>
            </a:xfrm>
            <a:prstGeom prst="rect">
              <a:avLst/>
            </a:prstGeom>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en-US" altLang="zh-CN" sz="36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Localization</a:t>
              </a:r>
              <a:endParaRPr lang="zh-CN" altLang="en-US" sz="36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grpSp>
      <p:grpSp>
        <p:nvGrpSpPr>
          <p:cNvPr id="24" name="组合 23"/>
          <p:cNvGrpSpPr/>
          <p:nvPr/>
        </p:nvGrpSpPr>
        <p:grpSpPr>
          <a:xfrm>
            <a:off x="6807122" y="2506133"/>
            <a:ext cx="3298604" cy="2800304"/>
            <a:chOff x="2748929" y="2400300"/>
            <a:chExt cx="4612051" cy="3956413"/>
          </a:xfrm>
        </p:grpSpPr>
        <p:pic>
          <p:nvPicPr>
            <p:cNvPr id="25" name="图片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48929" y="2400300"/>
              <a:ext cx="4612051" cy="3235642"/>
            </a:xfrm>
            <a:prstGeom prst="rect">
              <a:avLst/>
            </a:prstGeom>
          </p:spPr>
        </p:pic>
        <p:sp>
          <p:nvSpPr>
            <p:cNvPr id="26" name="矩形 25"/>
            <p:cNvSpPr/>
            <p:nvPr/>
          </p:nvSpPr>
          <p:spPr>
            <a:xfrm>
              <a:off x="3353365" y="5530513"/>
              <a:ext cx="3297387" cy="826200"/>
            </a:xfrm>
            <a:prstGeom prst="rect">
              <a:avLst/>
            </a:prstGeom>
            <a:noFill/>
          </p:spPr>
          <p:txBody>
            <a:bodyPr wrap="none" lIns="91440" tIns="45720" rIns="91440" bIns="45720">
              <a:spAutoFit/>
            </a:bodyPr>
            <a:lstStyle/>
            <a:p>
              <a:pPr algn="ctr"/>
              <a:r>
                <a:rPr lang="en-US" altLang="zh-CN" sz="32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Navigation</a:t>
              </a:r>
              <a:endParaRPr lang="zh-CN" altLang="en-US" sz="3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grpSp>
      <p:grpSp>
        <p:nvGrpSpPr>
          <p:cNvPr id="27" name="组合 26"/>
          <p:cNvGrpSpPr/>
          <p:nvPr/>
        </p:nvGrpSpPr>
        <p:grpSpPr>
          <a:xfrm>
            <a:off x="7351847" y="2323857"/>
            <a:ext cx="2225323" cy="2944373"/>
            <a:chOff x="6047075" y="2874962"/>
            <a:chExt cx="2692400" cy="3953673"/>
          </a:xfrm>
        </p:grpSpPr>
        <p:pic>
          <p:nvPicPr>
            <p:cNvPr id="28" name="图片 2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47075" y="2874962"/>
              <a:ext cx="2692400" cy="3256280"/>
            </a:xfrm>
            <a:prstGeom prst="rect">
              <a:avLst/>
            </a:prstGeom>
          </p:spPr>
        </p:pic>
        <p:sp>
          <p:nvSpPr>
            <p:cNvPr id="29" name="矩形 28"/>
            <p:cNvSpPr/>
            <p:nvPr/>
          </p:nvSpPr>
          <p:spPr>
            <a:xfrm>
              <a:off x="6686021" y="6043405"/>
              <a:ext cx="1625657" cy="785230"/>
            </a:xfrm>
            <a:prstGeom prst="rect">
              <a:avLst/>
            </a:prstGeom>
            <a:noFill/>
          </p:spPr>
          <p:txBody>
            <a:bodyPr wrap="none" lIns="91440" tIns="45720" rIns="91440" bIns="45720">
              <a:spAutoFit/>
            </a:bodyPr>
            <a:lstStyle/>
            <a:p>
              <a:pPr algn="ctr"/>
              <a:r>
                <a:rPr lang="en-US" altLang="zh-CN" sz="3200" b="1" cap="none" spc="0" dirty="0" smtClean="0">
                  <a:ln w="6600">
                    <a:solidFill>
                      <a:schemeClr val="accent2"/>
                    </a:solidFill>
                    <a:prstDash val="solid"/>
                  </a:ln>
                  <a:solidFill>
                    <a:srgbClr val="FFFFFF"/>
                  </a:solidFill>
                  <a:effectLst>
                    <a:outerShdw dist="38100" dir="2700000" algn="tl" rotWithShape="0">
                      <a:schemeClr val="accent2"/>
                    </a:outerShdw>
                  </a:effectLst>
                </a:rPr>
                <a:t>Robot</a:t>
              </a:r>
              <a:endParaRPr lang="zh-CN" altLang="en-US" sz="32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grpSp>
      <p:grpSp>
        <p:nvGrpSpPr>
          <p:cNvPr id="30" name="组合 29"/>
          <p:cNvGrpSpPr/>
          <p:nvPr/>
        </p:nvGrpSpPr>
        <p:grpSpPr>
          <a:xfrm>
            <a:off x="6245036" y="2516996"/>
            <a:ext cx="5564585" cy="2407241"/>
            <a:chOff x="2154555" y="1899711"/>
            <a:chExt cx="7504228" cy="3544899"/>
          </a:xfrm>
        </p:grpSpPr>
        <p:grpSp>
          <p:nvGrpSpPr>
            <p:cNvPr id="31" name="组合 30"/>
            <p:cNvGrpSpPr/>
            <p:nvPr/>
          </p:nvGrpSpPr>
          <p:grpSpPr>
            <a:xfrm>
              <a:off x="2154555" y="1899711"/>
              <a:ext cx="7504228" cy="3001991"/>
              <a:chOff x="2960097" y="2014619"/>
              <a:chExt cx="7504228" cy="3001991"/>
            </a:xfrm>
          </p:grpSpPr>
          <p:pic>
            <p:nvPicPr>
              <p:cNvPr id="33" name="图片 3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22840" y="2014619"/>
                <a:ext cx="3541485" cy="2461473"/>
              </a:xfrm>
              <a:prstGeom prst="rect">
                <a:avLst/>
              </a:prstGeom>
            </p:spPr>
          </p:pic>
          <p:pic>
            <p:nvPicPr>
              <p:cNvPr id="34" name="图片 3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60097" y="2014619"/>
                <a:ext cx="3962743" cy="2461473"/>
              </a:xfrm>
              <a:prstGeom prst="rect">
                <a:avLst/>
              </a:prstGeom>
            </p:spPr>
          </p:pic>
          <p:pic>
            <p:nvPicPr>
              <p:cNvPr id="35" name="图片 3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85137" y="4368910"/>
                <a:ext cx="3200215" cy="647700"/>
              </a:xfrm>
              <a:prstGeom prst="rect">
                <a:avLst/>
              </a:prstGeom>
            </p:spPr>
          </p:pic>
        </p:grpSp>
        <p:sp>
          <p:nvSpPr>
            <p:cNvPr id="32" name="矩形 31"/>
            <p:cNvSpPr/>
            <p:nvPr/>
          </p:nvSpPr>
          <p:spPr>
            <a:xfrm>
              <a:off x="4819335" y="4859835"/>
              <a:ext cx="2460930" cy="584775"/>
            </a:xfrm>
            <a:prstGeom prst="rect">
              <a:avLst/>
            </a:prstGeom>
            <a:noFill/>
          </p:spPr>
          <p:txBody>
            <a:bodyPr wrap="none" lIns="91440" tIns="45720" rIns="91440" bIns="45720">
              <a:spAutoFit/>
            </a:bodyPr>
            <a:lstStyle/>
            <a:p>
              <a:pPr algn="ctr"/>
              <a:r>
                <a:rPr lang="en-US" altLang="zh-CN" sz="3200" b="1" dirty="0" smtClean="0">
                  <a:ln w="12700" cmpd="sng">
                    <a:solidFill>
                      <a:schemeClr val="accent4"/>
                    </a:solidFill>
                    <a:prstDash val="solid"/>
                  </a:ln>
                  <a:solidFill>
                    <a:schemeClr val="accent1">
                      <a:lumMod val="60000"/>
                      <a:lumOff val="40000"/>
                    </a:schemeClr>
                  </a:solidFill>
                </a:rPr>
                <a:t>Emergency</a:t>
              </a:r>
              <a:endParaRPr lang="zh-CN" altLang="en-US" sz="3200" b="1" dirty="0">
                <a:ln w="12700" cmpd="sng">
                  <a:solidFill>
                    <a:schemeClr val="accent4"/>
                  </a:solidFill>
                  <a:prstDash val="solid"/>
                </a:ln>
                <a:solidFill>
                  <a:schemeClr val="accent1">
                    <a:lumMod val="60000"/>
                    <a:lumOff val="40000"/>
                  </a:schemeClr>
                </a:solidFill>
              </a:endParaRPr>
            </a:p>
          </p:txBody>
        </p:sp>
      </p:grpSp>
      <p:pic>
        <p:nvPicPr>
          <p:cNvPr id="36" name="内容占位符 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367219" y="5424045"/>
            <a:ext cx="1755617" cy="1318088"/>
          </a:xfrm>
          <a:prstGeom prst="rect">
            <a:avLst/>
          </a:prstGeom>
        </p:spPr>
      </p:pic>
      <p:sp>
        <p:nvSpPr>
          <p:cNvPr id="8" name="灯片编号占位符 7"/>
          <p:cNvSpPr>
            <a:spLocks noGrp="1"/>
          </p:cNvSpPr>
          <p:nvPr>
            <p:ph type="sldNum" sz="quarter" idx="12"/>
          </p:nvPr>
        </p:nvSpPr>
        <p:spPr>
          <a:xfrm>
            <a:off x="10955972" y="6314274"/>
            <a:ext cx="779767" cy="365125"/>
          </a:xfrm>
        </p:spPr>
        <p:txBody>
          <a:bodyPr/>
          <a:lstStyle/>
          <a:p>
            <a:fld id="{B6E74E9B-D8B4-4AB2-966D-7F43BBEA4B0E}" type="slidenum">
              <a:rPr lang="zh-CN" altLang="en-US" smtClean="0"/>
              <a:t>3</a:t>
            </a:fld>
            <a:endParaRPr lang="zh-CN" altLang="en-US" dirty="0"/>
          </a:p>
        </p:txBody>
      </p:sp>
    </p:spTree>
    <p:extLst>
      <p:ext uri="{BB962C8B-B14F-4D97-AF65-F5344CB8AC3E}">
        <p14:creationId xmlns:p14="http://schemas.microsoft.com/office/powerpoint/2010/main" val="3772382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randombar(horizontal)">
                                      <p:cBhvr>
                                        <p:cTn id="12" dur="500"/>
                                        <p:tgtEl>
                                          <p:spTgt spid="24"/>
                                        </p:tgtEl>
                                      </p:cBhvr>
                                    </p:animEffect>
                                  </p:childTnLst>
                                </p:cTn>
                              </p:par>
                              <p:par>
                                <p:cTn id="13" presetID="16" presetClass="exit" presetSubtype="21" fill="hold" nodeType="withEffect">
                                  <p:stCondLst>
                                    <p:cond delay="0"/>
                                  </p:stCondLst>
                                  <p:childTnLst>
                                    <p:animEffect transition="out" filter="barn(inVertical)">
                                      <p:cBhvr>
                                        <p:cTn id="14" dur="500"/>
                                        <p:tgtEl>
                                          <p:spTgt spid="21"/>
                                        </p:tgtEl>
                                      </p:cBhvr>
                                    </p:animEffect>
                                    <p:set>
                                      <p:cBhvr>
                                        <p:cTn id="15" dur="1" fill="hold">
                                          <p:stCondLst>
                                            <p:cond delay="499"/>
                                          </p:stCondLst>
                                        </p:cTn>
                                        <p:tgtEl>
                                          <p:spTgt spid="21"/>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barn(inVertical)">
                                      <p:cBhvr>
                                        <p:cTn id="20" dur="500"/>
                                        <p:tgtEl>
                                          <p:spTgt spid="27"/>
                                        </p:tgtEl>
                                      </p:cBhvr>
                                    </p:animEffect>
                                  </p:childTnLst>
                                </p:cTn>
                              </p:par>
                              <p:par>
                                <p:cTn id="21" presetID="14" presetClass="exit" presetSubtype="10" fill="hold" nodeType="withEffect">
                                  <p:stCondLst>
                                    <p:cond delay="0"/>
                                  </p:stCondLst>
                                  <p:childTnLst>
                                    <p:animEffect transition="out" filter="randombar(horizontal)">
                                      <p:cBhvr>
                                        <p:cTn id="22" dur="500"/>
                                        <p:tgtEl>
                                          <p:spTgt spid="24"/>
                                        </p:tgtEl>
                                      </p:cBhvr>
                                    </p:animEffect>
                                    <p:set>
                                      <p:cBhvr>
                                        <p:cTn id="23" dur="1" fill="hold">
                                          <p:stCondLst>
                                            <p:cond delay="499"/>
                                          </p:stCondLst>
                                        </p:cTn>
                                        <p:tgtEl>
                                          <p:spTgt spid="2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randombar(horizontal)">
                                      <p:cBhvr>
                                        <p:cTn id="28" dur="500"/>
                                        <p:tgtEl>
                                          <p:spTgt spid="30"/>
                                        </p:tgtEl>
                                      </p:cBhvr>
                                    </p:animEffect>
                                  </p:childTnLst>
                                </p:cTn>
                              </p:par>
                              <p:par>
                                <p:cTn id="29" presetID="9" presetClass="exit" presetSubtype="0" fill="hold" nodeType="withEffect">
                                  <p:stCondLst>
                                    <p:cond delay="0"/>
                                  </p:stCondLst>
                                  <p:childTnLst>
                                    <p:animEffect transition="out" filter="dissolve">
                                      <p:cBhvr>
                                        <p:cTn id="30" dur="500"/>
                                        <p:tgtEl>
                                          <p:spTgt spid="27"/>
                                        </p:tgtEl>
                                      </p:cBhvr>
                                    </p:animEffect>
                                    <p:set>
                                      <p:cBhvr>
                                        <p:cTn id="31" dur="1" fill="hold">
                                          <p:stCondLst>
                                            <p:cond delay="499"/>
                                          </p:stCondLst>
                                        </p:cTn>
                                        <p:tgtEl>
                                          <p:spTgt spid="27"/>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4" presetClass="exit" presetSubtype="10" fill="hold" nodeType="clickEffect">
                                  <p:stCondLst>
                                    <p:cond delay="0"/>
                                  </p:stCondLst>
                                  <p:childTnLst>
                                    <p:animEffect transition="out" filter="randombar(horizontal)">
                                      <p:cBhvr>
                                        <p:cTn id="35" dur="500"/>
                                        <p:tgtEl>
                                          <p:spTgt spid="30"/>
                                        </p:tgtEl>
                                      </p:cBhvr>
                                    </p:animEffect>
                                    <p:set>
                                      <p:cBhvr>
                                        <p:cTn id="36" dur="1" fill="hold">
                                          <p:stCondLst>
                                            <p:cond delay="499"/>
                                          </p:stCondLst>
                                        </p:cTn>
                                        <p:tgtEl>
                                          <p:spTgt spid="30"/>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1000"/>
                                        <p:tgtEl>
                                          <p:spTgt spid="3">
                                            <p:txEl>
                                              <p:pRg st="5" end="5"/>
                                            </p:txEl>
                                          </p:spTgt>
                                        </p:tgtEl>
                                      </p:cBhvr>
                                    </p:animEffect>
                                    <p:anim calcmode="lin" valueType="num">
                                      <p:cBhvr>
                                        <p:cTn id="4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500"/>
                                        <p:tgtEl>
                                          <p:spTgt spid="5"/>
                                        </p:tgtEl>
                                      </p:cBhvr>
                                    </p:animEffect>
                                  </p:childTnLst>
                                </p:cTn>
                              </p:par>
                              <p:par>
                                <p:cTn id="49" presetID="10" presetClass="entr" presetSubtype="0" fill="hold" nodeType="with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500"/>
                                        <p:tgtEl>
                                          <p:spTgt spid="6"/>
                                        </p:tgtEl>
                                      </p:cBhvr>
                                    </p:animEffect>
                                  </p:childTnLst>
                                </p:cTn>
                              </p:par>
                              <p:par>
                                <p:cTn id="52" presetID="10" presetClass="entr" presetSubtype="0" fill="hold"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par>
                                <p:cTn id="55" presetID="10" presetClass="entr" presetSubtype="0" fill="hold"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fade">
                                      <p:cBhvr>
                                        <p:cTn id="6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solidFill>
                  <a:srgbClr val="CC0000"/>
                </a:solidFill>
                <a:latin typeface="Calibri" panose="020F0502020204030204" pitchFamily="34" charset="0"/>
              </a:rPr>
              <a:t>Transformation Matrix </a:t>
            </a:r>
            <a:endParaRPr lang="zh-CN" altLang="en-US" dirty="0">
              <a:solidFill>
                <a:srgbClr val="CC0000"/>
              </a:solidFill>
              <a:latin typeface="Calibri" panose="020F0502020204030204" pitchFamily="34" charset="0"/>
            </a:endParaRPr>
          </a:p>
        </p:txBody>
      </p:sp>
      <p:pic>
        <p:nvPicPr>
          <p:cNvPr id="4" name="内容占位符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26978" y="2285201"/>
            <a:ext cx="3221790" cy="2778342"/>
          </a:xfr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1841" y="5527988"/>
            <a:ext cx="2636748" cy="655377"/>
          </a:xfrm>
          <a:prstGeom prst="rect">
            <a:avLst/>
          </a:prstGeom>
        </p:spPr>
      </p:pic>
      <p:sp>
        <p:nvSpPr>
          <p:cNvPr id="6" name="灯片编号占位符 5"/>
          <p:cNvSpPr>
            <a:spLocks noGrp="1"/>
          </p:cNvSpPr>
          <p:nvPr>
            <p:ph type="sldNum" sz="quarter" idx="12"/>
          </p:nvPr>
        </p:nvSpPr>
        <p:spPr/>
        <p:txBody>
          <a:bodyPr/>
          <a:lstStyle/>
          <a:p>
            <a:fld id="{B6E74E9B-D8B4-4AB2-966D-7F43BBEA4B0E}" type="slidenum">
              <a:rPr lang="zh-CN" altLang="en-US" smtClean="0"/>
              <a:t>30</a:t>
            </a:fld>
            <a:endParaRPr lang="zh-CN" altLang="en-US"/>
          </a:p>
        </p:txBody>
      </p:sp>
    </p:spTree>
    <p:extLst>
      <p:ext uri="{BB962C8B-B14F-4D97-AF65-F5344CB8AC3E}">
        <p14:creationId xmlns:p14="http://schemas.microsoft.com/office/powerpoint/2010/main" val="2670640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339340" y="693006"/>
            <a:ext cx="8526779" cy="1280890"/>
          </a:xfrm>
        </p:spPr>
        <p:txBody>
          <a:bodyPr>
            <a:normAutofit/>
          </a:bodyPr>
          <a:lstStyle/>
          <a:p>
            <a:r>
              <a:rPr lang="en-US" altLang="zh-CN" dirty="0">
                <a:solidFill>
                  <a:srgbClr val="CC0000"/>
                </a:solidFill>
                <a:latin typeface="Calibri" panose="020F0502020204030204" pitchFamily="34" charset="0"/>
              </a:rPr>
              <a:t>Indoor L</a:t>
            </a:r>
            <a:r>
              <a:rPr lang="en-US" altLang="zh-CN" dirty="0" smtClean="0">
                <a:solidFill>
                  <a:srgbClr val="CC0000"/>
                </a:solidFill>
                <a:latin typeface="Calibri" panose="020F0502020204030204" pitchFamily="34" charset="0"/>
              </a:rPr>
              <a:t>ocalization </a:t>
            </a:r>
            <a:r>
              <a:rPr lang="en-US" altLang="zh-CN" dirty="0">
                <a:solidFill>
                  <a:srgbClr val="CC0000"/>
                </a:solidFill>
                <a:latin typeface="Calibri" panose="020F0502020204030204" pitchFamily="34" charset="0"/>
              </a:rPr>
              <a:t>based on </a:t>
            </a:r>
            <a:r>
              <a:rPr lang="en-US" altLang="zh-CN" dirty="0" smtClean="0">
                <a:solidFill>
                  <a:srgbClr val="CC0000"/>
                </a:solidFill>
                <a:latin typeface="Calibri" panose="020F0502020204030204" pitchFamily="34" charset="0"/>
              </a:rPr>
              <a:t>Smartphones</a:t>
            </a:r>
            <a:endParaRPr lang="zh-CN" altLang="en-US" dirty="0">
              <a:solidFill>
                <a:srgbClr val="CC0000"/>
              </a:solidFill>
              <a:latin typeface="Calibri" panose="020F0502020204030204" pitchFamily="34" charset="0"/>
            </a:endParaRPr>
          </a:p>
        </p:txBody>
      </p:sp>
      <p:sp>
        <p:nvSpPr>
          <p:cNvPr id="3" name="内容占位符 2"/>
          <p:cNvSpPr>
            <a:spLocks noGrp="1"/>
          </p:cNvSpPr>
          <p:nvPr>
            <p:ph idx="1"/>
          </p:nvPr>
        </p:nvSpPr>
        <p:spPr>
          <a:xfrm>
            <a:off x="1937702" y="2145030"/>
            <a:ext cx="8915400" cy="4484370"/>
          </a:xfrm>
        </p:spPr>
        <p:txBody>
          <a:bodyPr>
            <a:normAutofit/>
          </a:bodyPr>
          <a:lstStyle/>
          <a:p>
            <a:r>
              <a:rPr lang="en-US" altLang="zh-CN" sz="2400" dirty="0" smtClean="0">
                <a:latin typeface="Calibri" panose="020F0502020204030204" pitchFamily="34" charset="0"/>
              </a:rPr>
              <a:t>Advantages </a:t>
            </a:r>
            <a:r>
              <a:rPr lang="en-US" altLang="zh-CN" sz="2400" dirty="0">
                <a:latin typeface="Calibri" panose="020F0502020204030204" pitchFamily="34" charset="0"/>
              </a:rPr>
              <a:t>of smartphones</a:t>
            </a:r>
          </a:p>
          <a:p>
            <a:pPr lvl="1"/>
            <a:r>
              <a:rPr lang="en-US" altLang="zh-CN" sz="2400" dirty="0" smtClean="0">
                <a:latin typeface="Calibri" panose="020F0502020204030204" pitchFamily="34" charset="0"/>
              </a:rPr>
              <a:t>Plenty of </a:t>
            </a:r>
            <a:r>
              <a:rPr lang="en-US" altLang="zh-CN" sz="2400" dirty="0">
                <a:latin typeface="Calibri" panose="020F0502020204030204" pitchFamily="34" charset="0"/>
              </a:rPr>
              <a:t>built-in sensors</a:t>
            </a:r>
          </a:p>
          <a:p>
            <a:pPr lvl="1"/>
            <a:r>
              <a:rPr lang="en-US" altLang="zh-CN" sz="2400" dirty="0" smtClean="0">
                <a:latin typeface="Calibri" panose="020F0502020204030204" pitchFamily="34" charset="0"/>
              </a:rPr>
              <a:t>Connectivity to the </a:t>
            </a:r>
            <a:r>
              <a:rPr lang="en-US" altLang="zh-CN" sz="2400" dirty="0">
                <a:latin typeface="Calibri" panose="020F0502020204030204" pitchFamily="34" charset="0"/>
              </a:rPr>
              <a:t>I</a:t>
            </a:r>
            <a:r>
              <a:rPr lang="en-US" altLang="zh-CN" sz="2400" dirty="0" smtClean="0">
                <a:latin typeface="Calibri" panose="020F0502020204030204" pitchFamily="34" charset="0"/>
              </a:rPr>
              <a:t>nternet</a:t>
            </a:r>
            <a:endParaRPr lang="en-US" altLang="zh-CN" sz="2400" dirty="0">
              <a:latin typeface="Calibri" panose="020F0502020204030204" pitchFamily="34" charset="0"/>
            </a:endParaRPr>
          </a:p>
          <a:p>
            <a:pPr lvl="1"/>
            <a:r>
              <a:rPr lang="en-US" altLang="zh-CN" sz="2400" dirty="0" smtClean="0">
                <a:latin typeface="Calibri" panose="020F0502020204030204" pitchFamily="34" charset="0"/>
              </a:rPr>
              <a:t>Computation </a:t>
            </a:r>
            <a:r>
              <a:rPr lang="en-US" altLang="zh-CN" sz="2400" dirty="0">
                <a:latin typeface="Calibri" panose="020F0502020204030204" pitchFamily="34" charset="0"/>
              </a:rPr>
              <a:t>ability</a:t>
            </a:r>
          </a:p>
          <a:p>
            <a:r>
              <a:rPr lang="en-US" altLang="zh-CN" sz="2400" dirty="0">
                <a:latin typeface="Calibri" panose="020F0502020204030204" pitchFamily="34" charset="0"/>
              </a:rPr>
              <a:t>Approaches</a:t>
            </a:r>
          </a:p>
          <a:p>
            <a:pPr marL="457200" lvl="1" indent="0">
              <a:buNone/>
            </a:pPr>
            <a:endParaRPr lang="zh-CN" altLang="en-US" dirty="0"/>
          </a:p>
        </p:txBody>
      </p:sp>
      <p:grpSp>
        <p:nvGrpSpPr>
          <p:cNvPr id="15" name="组合 14"/>
          <p:cNvGrpSpPr/>
          <p:nvPr/>
        </p:nvGrpSpPr>
        <p:grpSpPr>
          <a:xfrm>
            <a:off x="5829638" y="2387136"/>
            <a:ext cx="4278292" cy="1043940"/>
            <a:chOff x="5658188" y="2322357"/>
            <a:chExt cx="4278292" cy="104394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2230" y="2322357"/>
              <a:ext cx="1043940" cy="1043940"/>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6170" y="2498728"/>
              <a:ext cx="691198" cy="691198"/>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72158" y="2482854"/>
              <a:ext cx="707072" cy="707072"/>
            </a:xfrm>
            <a:prstGeom prst="rect">
              <a:avLst/>
            </a:prstGeom>
          </p:spPr>
        </p:pic>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04020" y="2557466"/>
              <a:ext cx="632460" cy="632460"/>
            </a:xfrm>
            <a:prstGeom prst="rect">
              <a:avLst/>
            </a:prstGeom>
          </p:spPr>
        </p:pic>
        <p:pic>
          <p:nvPicPr>
            <p:cNvPr id="8" name="图片 7"/>
            <p:cNvPicPr>
              <a:picLocks noChangeAspect="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5658188" y="2391569"/>
              <a:ext cx="1008339" cy="974728"/>
            </a:xfrm>
            <a:prstGeom prst="rect">
              <a:avLst/>
            </a:prstGeom>
          </p:spPr>
        </p:pic>
      </p:grpSp>
      <p:sp>
        <p:nvSpPr>
          <p:cNvPr id="9" name="文本框 8"/>
          <p:cNvSpPr txBox="1"/>
          <p:nvPr/>
        </p:nvSpPr>
        <p:spPr>
          <a:xfrm>
            <a:off x="2120582" y="4658974"/>
            <a:ext cx="2701290" cy="461665"/>
          </a:xfrm>
          <a:prstGeom prst="rect">
            <a:avLst/>
          </a:prstGeom>
          <a:noFill/>
        </p:spPr>
        <p:txBody>
          <a:bodyPr wrap="square" rtlCol="0">
            <a:spAutoFit/>
          </a:bodyPr>
          <a:lstStyle/>
          <a:p>
            <a:pPr algn="ctr"/>
            <a:r>
              <a:rPr lang="en-US" altLang="zh-CN" sz="2400" dirty="0">
                <a:solidFill>
                  <a:schemeClr val="tx1">
                    <a:lumMod val="75000"/>
                    <a:lumOff val="25000"/>
                  </a:schemeClr>
                </a:solidFill>
                <a:latin typeface="Calibri" panose="020F0502020204030204" pitchFamily="34" charset="0"/>
              </a:rPr>
              <a:t>Fingerprinting</a:t>
            </a:r>
            <a:endParaRPr lang="zh-CN" altLang="en-US" sz="2400" dirty="0">
              <a:solidFill>
                <a:schemeClr val="tx1">
                  <a:lumMod val="75000"/>
                  <a:lumOff val="25000"/>
                </a:schemeClr>
              </a:solidFill>
              <a:latin typeface="Calibri" panose="020F0502020204030204" pitchFamily="34" charset="0"/>
            </a:endParaRPr>
          </a:p>
        </p:txBody>
      </p:sp>
      <p:sp>
        <p:nvSpPr>
          <p:cNvPr id="10" name="文本框 9"/>
          <p:cNvSpPr txBox="1"/>
          <p:nvPr/>
        </p:nvSpPr>
        <p:spPr>
          <a:xfrm>
            <a:off x="6817994" y="4655969"/>
            <a:ext cx="2701290" cy="461665"/>
          </a:xfrm>
          <a:prstGeom prst="rect">
            <a:avLst/>
          </a:prstGeom>
          <a:noFill/>
        </p:spPr>
        <p:txBody>
          <a:bodyPr wrap="square" rtlCol="0">
            <a:spAutoFit/>
          </a:bodyPr>
          <a:lstStyle/>
          <a:p>
            <a:pPr lvl="1"/>
            <a:r>
              <a:rPr lang="en-US" altLang="zh-CN" sz="2400" dirty="0">
                <a:latin typeface="Calibri" panose="020F0502020204030204" pitchFamily="34" charset="0"/>
              </a:rPr>
              <a:t>Measurements</a:t>
            </a:r>
          </a:p>
        </p:txBody>
      </p:sp>
      <p:pic>
        <p:nvPicPr>
          <p:cNvPr id="11" name="图片 10"/>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17994" y="5097230"/>
            <a:ext cx="1762125" cy="1552575"/>
          </a:xfrm>
          <a:prstGeom prst="rect">
            <a:avLst/>
          </a:prstGeom>
        </p:spPr>
      </p:pic>
      <p:pic>
        <p:nvPicPr>
          <p:cNvPr id="12" name="图片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74181" y="5069209"/>
            <a:ext cx="1487253" cy="1487253"/>
          </a:xfrm>
          <a:prstGeom prst="rect">
            <a:avLst/>
          </a:prstGeom>
        </p:spPr>
      </p:pic>
      <p:pic>
        <p:nvPicPr>
          <p:cNvPr id="13" name="图片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12148" y="5177122"/>
            <a:ext cx="1699407" cy="1379340"/>
          </a:xfrm>
          <a:prstGeom prst="rect">
            <a:avLst/>
          </a:prstGeom>
        </p:spPr>
      </p:pic>
      <p:pic>
        <p:nvPicPr>
          <p:cNvPr id="14" name="图片 13"/>
          <p:cNvPicPr>
            <a:picLocks noChangeAspect="1"/>
          </p:cNvPicPr>
          <p:nvPr/>
        </p:nvPicPr>
        <p:blipFill>
          <a:blip r:embed="rId11" cstate="print">
            <a:clrChange>
              <a:clrFrom>
                <a:srgbClr val="FEFCFD"/>
              </a:clrFrom>
              <a:clrTo>
                <a:srgbClr val="FEFCFD">
                  <a:alpha val="0"/>
                </a:srgbClr>
              </a:clrTo>
            </a:clrChange>
            <a:extLst>
              <a:ext uri="{28A0092B-C50C-407E-A947-70E740481C1C}">
                <a14:useLocalDpi xmlns:a14="http://schemas.microsoft.com/office/drawing/2010/main" val="0"/>
              </a:ext>
            </a:extLst>
          </a:blip>
          <a:stretch>
            <a:fillRect/>
          </a:stretch>
        </p:blipFill>
        <p:spPr>
          <a:xfrm>
            <a:off x="8750727" y="5069209"/>
            <a:ext cx="2925127" cy="1652440"/>
          </a:xfrm>
          <a:prstGeom prst="rect">
            <a:avLst/>
          </a:prstGeom>
        </p:spPr>
      </p:pic>
      <p:sp>
        <p:nvSpPr>
          <p:cNvPr id="17" name="灯片编号占位符 16"/>
          <p:cNvSpPr>
            <a:spLocks noGrp="1"/>
          </p:cNvSpPr>
          <p:nvPr>
            <p:ph type="sldNum" sz="quarter" idx="12"/>
          </p:nvPr>
        </p:nvSpPr>
        <p:spPr>
          <a:xfrm>
            <a:off x="10896087" y="6292785"/>
            <a:ext cx="779767" cy="365125"/>
          </a:xfrm>
        </p:spPr>
        <p:txBody>
          <a:bodyPr/>
          <a:lstStyle/>
          <a:p>
            <a:fld id="{B6E74E9B-D8B4-4AB2-966D-7F43BBEA4B0E}" type="slidenum">
              <a:rPr lang="zh-CN" altLang="en-US" smtClean="0">
                <a:solidFill>
                  <a:schemeClr val="tx1"/>
                </a:solidFill>
              </a:rPr>
              <a:t>4</a:t>
            </a:fld>
            <a:endParaRPr lang="zh-CN" altLang="en-US" dirty="0">
              <a:solidFill>
                <a:schemeClr val="tx1"/>
              </a:solidFill>
            </a:endParaRPr>
          </a:p>
        </p:txBody>
      </p:sp>
    </p:spTree>
    <p:extLst>
      <p:ext uri="{BB962C8B-B14F-4D97-AF65-F5344CB8AC3E}">
        <p14:creationId xmlns:p14="http://schemas.microsoft.com/office/powerpoint/2010/main" val="10785530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solidFill>
                  <a:srgbClr val="CC0000"/>
                </a:solidFill>
                <a:latin typeface="Calibri" panose="020F0502020204030204" pitchFamily="34" charset="0"/>
              </a:rPr>
              <a:t>Open I</a:t>
            </a:r>
            <a:r>
              <a:rPr lang="en-US" altLang="zh-CN" dirty="0" smtClean="0">
                <a:solidFill>
                  <a:srgbClr val="CC0000"/>
                </a:solidFill>
                <a:latin typeface="Calibri" panose="020F0502020204030204" pitchFamily="34" charset="0"/>
              </a:rPr>
              <a:t>ssues</a:t>
            </a:r>
            <a:endParaRPr lang="zh-CN" altLang="en-US" dirty="0">
              <a:solidFill>
                <a:srgbClr val="CC0000"/>
              </a:solidFill>
              <a:latin typeface="Calibri" panose="020F0502020204030204" pitchFamily="34" charset="0"/>
            </a:endParaRPr>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6773" y="5334000"/>
            <a:ext cx="1745227" cy="1524000"/>
          </a:xfrm>
          <a:prstGeom prst="rect">
            <a:avLst/>
          </a:prstGeom>
        </p:spPr>
      </p:pic>
      <p:grpSp>
        <p:nvGrpSpPr>
          <p:cNvPr id="11" name="组合 10"/>
          <p:cNvGrpSpPr/>
          <p:nvPr/>
        </p:nvGrpSpPr>
        <p:grpSpPr>
          <a:xfrm>
            <a:off x="3743060" y="3202422"/>
            <a:ext cx="5674357" cy="1061620"/>
            <a:chOff x="2836329" y="2934238"/>
            <a:chExt cx="5674357" cy="1061620"/>
          </a:xfrm>
        </p:grpSpPr>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3279" y="2934238"/>
              <a:ext cx="1059913" cy="1059913"/>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36329" y="2938856"/>
              <a:ext cx="1249657" cy="1057002"/>
            </a:xfrm>
            <a:prstGeom prst="rect">
              <a:avLst/>
            </a:prstGeom>
          </p:spPr>
        </p:pic>
        <p:pic>
          <p:nvPicPr>
            <p:cNvPr id="6" name="图片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50773" y="2934238"/>
              <a:ext cx="1059913" cy="1059913"/>
            </a:xfrm>
            <a:prstGeom prst="rect">
              <a:avLst/>
            </a:prstGeom>
          </p:spPr>
        </p:pic>
        <p:pic>
          <p:nvPicPr>
            <p:cNvPr id="8" name="图片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38696" y="2938856"/>
              <a:ext cx="1057002" cy="1057002"/>
            </a:xfrm>
            <a:prstGeom prst="rect">
              <a:avLst/>
            </a:prstGeom>
          </p:spPr>
        </p:pic>
      </p:grpSp>
      <p:grpSp>
        <p:nvGrpSpPr>
          <p:cNvPr id="10" name="组合 9"/>
          <p:cNvGrpSpPr/>
          <p:nvPr/>
        </p:nvGrpSpPr>
        <p:grpSpPr>
          <a:xfrm>
            <a:off x="3493581" y="2154514"/>
            <a:ext cx="5785447" cy="3256871"/>
            <a:chOff x="5068946" y="1835758"/>
            <a:chExt cx="5785447" cy="3256871"/>
          </a:xfrm>
        </p:grpSpPr>
        <p:pic>
          <p:nvPicPr>
            <p:cNvPr id="14" name="图片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68946" y="1835758"/>
              <a:ext cx="5785447" cy="3256871"/>
            </a:xfrm>
            <a:prstGeom prst="rect">
              <a:avLst/>
            </a:prstGeom>
          </p:spPr>
        </p:pic>
        <p:sp>
          <p:nvSpPr>
            <p:cNvPr id="15" name="五角星 14"/>
            <p:cNvSpPr/>
            <p:nvPr/>
          </p:nvSpPr>
          <p:spPr>
            <a:xfrm>
              <a:off x="9493646" y="3047796"/>
              <a:ext cx="319198" cy="293914"/>
            </a:xfrm>
            <a:prstGeom prst="star5">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grpSp>
      <p:sp>
        <p:nvSpPr>
          <p:cNvPr id="9" name="文本框 8"/>
          <p:cNvSpPr txBox="1"/>
          <p:nvPr/>
        </p:nvSpPr>
        <p:spPr>
          <a:xfrm>
            <a:off x="4574700" y="1739462"/>
            <a:ext cx="3188661" cy="738664"/>
          </a:xfrm>
          <a:prstGeom prst="rect">
            <a:avLst/>
          </a:prstGeom>
          <a:noFill/>
        </p:spPr>
        <p:txBody>
          <a:bodyPr wrap="square" rtlCol="0">
            <a:spAutoFit/>
          </a:bodyPr>
          <a:lstStyle/>
          <a:p>
            <a:pPr marL="342900" indent="-342900" defTabSz="457200">
              <a:spcBef>
                <a:spcPts val="1000"/>
              </a:spcBef>
              <a:buClr>
                <a:schemeClr val="accent1"/>
              </a:buClr>
              <a:buFont typeface="Wingdings" panose="05000000000000000000" pitchFamily="2" charset="2"/>
              <a:buChar char="l"/>
            </a:pPr>
            <a:r>
              <a:rPr lang="en-US" altLang="zh-CN" sz="2400" dirty="0">
                <a:solidFill>
                  <a:schemeClr val="tx1">
                    <a:lumMod val="75000"/>
                    <a:lumOff val="25000"/>
                  </a:schemeClr>
                </a:solidFill>
                <a:latin typeface="Calibri" panose="020F0502020204030204" pitchFamily="34" charset="0"/>
              </a:rPr>
              <a:t>Error Accumulation</a:t>
            </a:r>
          </a:p>
          <a:p>
            <a:endParaRPr lang="en-US" altLang="zh-CN" dirty="0"/>
          </a:p>
        </p:txBody>
      </p:sp>
      <p:sp>
        <p:nvSpPr>
          <p:cNvPr id="12" name="文本框 11"/>
          <p:cNvSpPr txBox="1"/>
          <p:nvPr/>
        </p:nvSpPr>
        <p:spPr>
          <a:xfrm>
            <a:off x="4574700" y="2528821"/>
            <a:ext cx="3221084" cy="738664"/>
          </a:xfrm>
          <a:prstGeom prst="rect">
            <a:avLst/>
          </a:prstGeom>
          <a:noFill/>
        </p:spPr>
        <p:txBody>
          <a:bodyPr wrap="square" rtlCol="0">
            <a:spAutoFit/>
          </a:bodyPr>
          <a:lstStyle/>
          <a:p>
            <a:pPr marL="342900" indent="-342900" defTabSz="457200">
              <a:spcBef>
                <a:spcPts val="1000"/>
              </a:spcBef>
              <a:buClr>
                <a:schemeClr val="accent1"/>
              </a:buClr>
              <a:buFont typeface="Wingdings" panose="05000000000000000000" pitchFamily="2" charset="2"/>
              <a:buChar char="l"/>
            </a:pPr>
            <a:r>
              <a:rPr lang="en-US" altLang="zh-CN" sz="2400" dirty="0">
                <a:solidFill>
                  <a:schemeClr val="tx1">
                    <a:lumMod val="75000"/>
                    <a:lumOff val="25000"/>
                  </a:schemeClr>
                </a:solidFill>
                <a:latin typeface="Calibri" panose="020F0502020204030204" pitchFamily="34" charset="0"/>
              </a:rPr>
              <a:t>Costly Infrastructures</a:t>
            </a:r>
          </a:p>
          <a:p>
            <a:endParaRPr lang="en-US" altLang="zh-CN" dirty="0"/>
          </a:p>
        </p:txBody>
      </p:sp>
      <p:sp>
        <p:nvSpPr>
          <p:cNvPr id="16" name="文本框 15"/>
          <p:cNvSpPr txBox="1"/>
          <p:nvPr/>
        </p:nvSpPr>
        <p:spPr>
          <a:xfrm>
            <a:off x="4574700" y="3303310"/>
            <a:ext cx="3411538" cy="461665"/>
          </a:xfrm>
          <a:prstGeom prst="rect">
            <a:avLst/>
          </a:prstGeom>
          <a:noFill/>
        </p:spPr>
        <p:txBody>
          <a:bodyPr wrap="square" rtlCol="0">
            <a:spAutoFit/>
          </a:bodyPr>
          <a:lstStyle/>
          <a:p>
            <a:pPr marL="342900" indent="-342900" defTabSz="457200">
              <a:spcBef>
                <a:spcPts val="1000"/>
              </a:spcBef>
              <a:buClr>
                <a:schemeClr val="accent1"/>
              </a:buClr>
              <a:buFont typeface="Wingdings" panose="05000000000000000000" pitchFamily="2" charset="2"/>
              <a:buChar char="l"/>
            </a:pPr>
            <a:r>
              <a:rPr lang="en-US" altLang="zh-CN" sz="2400" dirty="0">
                <a:solidFill>
                  <a:schemeClr val="tx1">
                    <a:lumMod val="75000"/>
                    <a:lumOff val="25000"/>
                  </a:schemeClr>
                </a:solidFill>
                <a:latin typeface="Calibri" panose="020F0502020204030204" pitchFamily="34" charset="0"/>
              </a:rPr>
              <a:t>Complex </a:t>
            </a:r>
            <a:r>
              <a:rPr lang="en-US" altLang="zh-CN" sz="2400" dirty="0" smtClean="0">
                <a:solidFill>
                  <a:schemeClr val="tx1">
                    <a:lumMod val="75000"/>
                    <a:lumOff val="25000"/>
                  </a:schemeClr>
                </a:solidFill>
                <a:latin typeface="Calibri" panose="020F0502020204030204" pitchFamily="34" charset="0"/>
              </a:rPr>
              <a:t>Computation</a:t>
            </a:r>
            <a:endParaRPr lang="en-US" altLang="zh-CN" dirty="0"/>
          </a:p>
        </p:txBody>
      </p:sp>
      <p:pic>
        <p:nvPicPr>
          <p:cNvPr id="13" name="图片 12"/>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79810" y="3846520"/>
            <a:ext cx="4801319" cy="2803970"/>
          </a:xfrm>
          <a:prstGeom prst="rect">
            <a:avLst/>
          </a:prstGeom>
        </p:spPr>
      </p:pic>
      <p:sp>
        <p:nvSpPr>
          <p:cNvPr id="3" name="内容占位符 2"/>
          <p:cNvSpPr>
            <a:spLocks noGrp="1"/>
          </p:cNvSpPr>
          <p:nvPr>
            <p:ph idx="1"/>
          </p:nvPr>
        </p:nvSpPr>
        <p:spPr>
          <a:xfrm>
            <a:off x="2191017" y="4125261"/>
            <a:ext cx="9313595" cy="743808"/>
          </a:xfrm>
          <a:solidFill>
            <a:schemeClr val="bg1"/>
          </a:solidFill>
        </p:spPr>
        <p:txBody>
          <a:bodyPr>
            <a:noAutofit/>
          </a:bodyPr>
          <a:lstStyle/>
          <a:p>
            <a:pPr marL="0" indent="0">
              <a:buNone/>
            </a:pPr>
            <a:r>
              <a:rPr lang="en-US" altLang="zh-CN" sz="3200" dirty="0" smtClean="0">
                <a:solidFill>
                  <a:schemeClr val="tx1"/>
                </a:solidFill>
                <a:latin typeface="Calibri" panose="020F0502020204030204" pitchFamily="34" charset="0"/>
              </a:rPr>
              <a:t>A</a:t>
            </a:r>
            <a:r>
              <a:rPr lang="en-US" altLang="zh-CN" sz="3200" dirty="0" smtClean="0">
                <a:solidFill>
                  <a:srgbClr val="FF0000"/>
                </a:solidFill>
                <a:latin typeface="Calibri" panose="020F0502020204030204" pitchFamily="34" charset="0"/>
              </a:rPr>
              <a:t> light-weight </a:t>
            </a:r>
            <a:r>
              <a:rPr lang="en-US" altLang="zh-CN" sz="3200" dirty="0" smtClean="0">
                <a:solidFill>
                  <a:schemeClr val="accent6">
                    <a:lumMod val="60000"/>
                    <a:lumOff val="40000"/>
                  </a:schemeClr>
                </a:solidFill>
                <a:latin typeface="Calibri" panose="020F0502020204030204" pitchFamily="34" charset="0"/>
              </a:rPr>
              <a:t>door detection </a:t>
            </a:r>
            <a:r>
              <a:rPr lang="en-US" altLang="zh-CN" sz="3200" dirty="0" smtClean="0">
                <a:solidFill>
                  <a:schemeClr val="tx1"/>
                </a:solidFill>
                <a:latin typeface="Calibri" panose="020F0502020204030204" pitchFamily="34" charset="0"/>
              </a:rPr>
              <a:t>method is </a:t>
            </a:r>
            <a:r>
              <a:rPr lang="en-US" altLang="zh-CN" sz="3200" dirty="0">
                <a:solidFill>
                  <a:schemeClr val="tx1"/>
                </a:solidFill>
                <a:latin typeface="Calibri" panose="020F0502020204030204" pitchFamily="34" charset="0"/>
              </a:rPr>
              <a:t>highly </a:t>
            </a:r>
            <a:r>
              <a:rPr lang="en-US" altLang="zh-CN" sz="3200" dirty="0" smtClean="0">
                <a:solidFill>
                  <a:schemeClr val="tx1"/>
                </a:solidFill>
                <a:latin typeface="Calibri" panose="020F0502020204030204" pitchFamily="34" charset="0"/>
              </a:rPr>
              <a:t>desired!</a:t>
            </a:r>
            <a:endParaRPr lang="zh-CN" altLang="en-US" sz="3200" dirty="0">
              <a:solidFill>
                <a:schemeClr val="tx1"/>
              </a:solidFill>
            </a:endParaRPr>
          </a:p>
        </p:txBody>
      </p:sp>
    </p:spTree>
    <p:extLst>
      <p:ext uri="{BB962C8B-B14F-4D97-AF65-F5344CB8AC3E}">
        <p14:creationId xmlns:p14="http://schemas.microsoft.com/office/powerpoint/2010/main" val="2308957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4" presetClass="exit" presetSubtype="10" fill="hold" nodeType="withEffect">
                                  <p:stCondLst>
                                    <p:cond delay="0"/>
                                  </p:stCondLst>
                                  <p:childTnLst>
                                    <p:animEffect transition="out" filter="randombar(horizontal)">
                                      <p:cBhvr>
                                        <p:cTn id="20" dur="500"/>
                                        <p:tgtEl>
                                          <p:spTgt spid="10"/>
                                        </p:tgtEl>
                                      </p:cBhvr>
                                    </p:animEffect>
                                    <p:set>
                                      <p:cBhvr>
                                        <p:cTn id="21" dur="1" fill="hold">
                                          <p:stCondLst>
                                            <p:cond delay="499"/>
                                          </p:stCondLst>
                                        </p:cTn>
                                        <p:tgtEl>
                                          <p:spTgt spid="10"/>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9" presetClass="exit" presetSubtype="0" fill="hold" nodeType="withEffect">
                                  <p:stCondLst>
                                    <p:cond delay="0"/>
                                  </p:stCondLst>
                                  <p:childTnLst>
                                    <p:animEffect transition="out" filter="dissolve">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bg/>
                                          </p:spTgt>
                                        </p:tgtEl>
                                        <p:attrNameLst>
                                          <p:attrName>style.visibility</p:attrName>
                                        </p:attrNameLst>
                                      </p:cBhvr>
                                      <p:to>
                                        <p:strVal val="visible"/>
                                      </p:to>
                                    </p:set>
                                    <p:animEffect transition="in" filter="wipe(down)">
                                      <p:cBhvr>
                                        <p:cTn id="37" dur="500"/>
                                        <p:tgtEl>
                                          <p:spTgt spid="3">
                                            <p:bg/>
                                          </p:spTgt>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3">
                                            <p:txEl>
                                              <p:pRg st="0" end="0"/>
                                            </p:txEl>
                                          </p:spTgt>
                                        </p:tgtEl>
                                        <p:attrNameLst>
                                          <p:attrName>style.visibility</p:attrName>
                                        </p:attrNameLst>
                                      </p:cBhvr>
                                      <p:to>
                                        <p:strVal val="visible"/>
                                      </p:to>
                                    </p:set>
                                    <p:animEffect transition="in" filter="wipe(down)">
                                      <p:cBhvr>
                                        <p:cTn id="40" dur="500"/>
                                        <p:tgtEl>
                                          <p:spTgt spid="3">
                                            <p:txEl>
                                              <p:pRg st="0" end="0"/>
                                            </p:txEl>
                                          </p:spTgt>
                                        </p:tgtEl>
                                      </p:cBhvr>
                                    </p:animEffect>
                                  </p:childTnLst>
                                </p:cTn>
                              </p:par>
                              <p:par>
                                <p:cTn id="41" presetID="14" presetClass="exit" presetSubtype="10" fill="hold" nodeType="withEffect">
                                  <p:stCondLst>
                                    <p:cond delay="0"/>
                                  </p:stCondLst>
                                  <p:childTnLst>
                                    <p:animEffect transition="out" filter="randombar(horizontal)">
                                      <p:cBhvr>
                                        <p:cTn id="42" dur="500"/>
                                        <p:tgtEl>
                                          <p:spTgt spid="13"/>
                                        </p:tgtEl>
                                      </p:cBhvr>
                                    </p:animEffect>
                                    <p:set>
                                      <p:cBhvr>
                                        <p:cTn id="43"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16" grpId="0"/>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solidFill>
                  <a:srgbClr val="CC0000"/>
                </a:solidFill>
                <a:latin typeface="Calibri" panose="020F0502020204030204" pitchFamily="34" charset="0"/>
              </a:rPr>
              <a:t>Main Observations</a:t>
            </a:r>
            <a:endParaRPr lang="zh-CN" altLang="en-US" dirty="0">
              <a:solidFill>
                <a:srgbClr val="CC0000"/>
              </a:solidFill>
              <a:latin typeface="Calibri" panose="020F0502020204030204" pitchFamily="34" charset="0"/>
            </a:endParaRPr>
          </a:p>
        </p:txBody>
      </p:sp>
      <p:pic>
        <p:nvPicPr>
          <p:cNvPr id="4" name="内容占位符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06530" y="1984445"/>
            <a:ext cx="4763762" cy="3986173"/>
          </a:xfrm>
          <a:prstGeom prst="rect">
            <a:avLst/>
          </a:prstGeom>
          <a:noFill/>
          <a:ln>
            <a:noFill/>
          </a:ln>
        </p:spPr>
      </p:pic>
      <p:sp>
        <p:nvSpPr>
          <p:cNvPr id="8" name="文本框 7"/>
          <p:cNvSpPr txBox="1"/>
          <p:nvPr/>
        </p:nvSpPr>
        <p:spPr>
          <a:xfrm>
            <a:off x="2510455" y="1529224"/>
            <a:ext cx="5979575" cy="461665"/>
          </a:xfrm>
          <a:prstGeom prst="rect">
            <a:avLst/>
          </a:prstGeom>
          <a:noFill/>
        </p:spPr>
        <p:txBody>
          <a:bodyPr wrap="square" rtlCol="0">
            <a:spAutoFit/>
          </a:bodyPr>
          <a:lstStyle/>
          <a:p>
            <a:pPr marL="342900" indent="-342900" defTabSz="457200">
              <a:spcBef>
                <a:spcPts val="1000"/>
              </a:spcBef>
              <a:buClr>
                <a:schemeClr val="accent1"/>
              </a:buClr>
              <a:buFont typeface="Wingdings" panose="05000000000000000000" pitchFamily="2" charset="2"/>
              <a:buChar char="l"/>
            </a:pPr>
            <a:r>
              <a:rPr lang="en-US" altLang="zh-CN" sz="2400" dirty="0">
                <a:solidFill>
                  <a:schemeClr val="tx1">
                    <a:lumMod val="75000"/>
                    <a:lumOff val="25000"/>
                  </a:schemeClr>
                </a:solidFill>
                <a:latin typeface="Calibri" panose="020F0502020204030204" pitchFamily="34" charset="0"/>
              </a:rPr>
              <a:t>Magnetic Intensity </a:t>
            </a:r>
            <a:r>
              <a:rPr lang="en-US" altLang="zh-CN" sz="2400" dirty="0" smtClean="0">
                <a:solidFill>
                  <a:schemeClr val="tx1">
                    <a:lumMod val="75000"/>
                    <a:lumOff val="25000"/>
                  </a:schemeClr>
                </a:solidFill>
                <a:latin typeface="Calibri" panose="020F0502020204030204" pitchFamily="34" charset="0"/>
                <a:sym typeface="Wingdings" panose="05000000000000000000" pitchFamily="2" charset="2"/>
              </a:rPr>
              <a:t>  </a:t>
            </a:r>
            <a:r>
              <a:rPr lang="en-US" altLang="zh-CN" sz="2400" dirty="0" smtClean="0">
                <a:solidFill>
                  <a:schemeClr val="tx1">
                    <a:lumMod val="75000"/>
                    <a:lumOff val="25000"/>
                  </a:schemeClr>
                </a:solidFill>
                <a:latin typeface="Calibri" panose="020F0502020204030204" pitchFamily="34" charset="0"/>
              </a:rPr>
              <a:t>severe changes</a:t>
            </a:r>
            <a:endParaRPr lang="en-US" altLang="zh-CN" sz="2400" dirty="0">
              <a:solidFill>
                <a:schemeClr val="tx1">
                  <a:lumMod val="75000"/>
                  <a:lumOff val="25000"/>
                </a:schemeClr>
              </a:solidFill>
              <a:latin typeface="Calibri" panose="020F0502020204030204" pitchFamily="34" charset="0"/>
            </a:endParaRPr>
          </a:p>
        </p:txBody>
      </p:sp>
      <p:sp>
        <p:nvSpPr>
          <p:cNvPr id="9" name="文本框 8"/>
          <p:cNvSpPr txBox="1"/>
          <p:nvPr/>
        </p:nvSpPr>
        <p:spPr>
          <a:xfrm>
            <a:off x="2558634" y="5982048"/>
            <a:ext cx="8574186" cy="461665"/>
          </a:xfrm>
          <a:prstGeom prst="rect">
            <a:avLst/>
          </a:prstGeom>
          <a:noFill/>
        </p:spPr>
        <p:txBody>
          <a:bodyPr wrap="square" rtlCol="0">
            <a:spAutoFit/>
          </a:bodyPr>
          <a:lstStyle/>
          <a:p>
            <a:pPr marL="342900" indent="-342900" defTabSz="457200">
              <a:spcBef>
                <a:spcPts val="1000"/>
              </a:spcBef>
              <a:buClr>
                <a:schemeClr val="accent1"/>
              </a:buClr>
              <a:buFont typeface="Wingdings" panose="05000000000000000000" pitchFamily="2" charset="2"/>
              <a:buChar char="l"/>
            </a:pPr>
            <a:r>
              <a:rPr lang="en-US" altLang="zh-CN" sz="2400" dirty="0">
                <a:solidFill>
                  <a:schemeClr val="tx1">
                    <a:lumMod val="75000"/>
                    <a:lumOff val="25000"/>
                  </a:schemeClr>
                </a:solidFill>
                <a:latin typeface="Calibri" panose="020F0502020204030204" pitchFamily="34" charset="0"/>
              </a:rPr>
              <a:t>Human behaviors </a:t>
            </a:r>
            <a:r>
              <a:rPr lang="en-US" altLang="zh-CN" sz="2400" dirty="0" smtClean="0">
                <a:solidFill>
                  <a:schemeClr val="tx1">
                    <a:lumMod val="75000"/>
                    <a:lumOff val="25000"/>
                  </a:schemeClr>
                </a:solidFill>
                <a:latin typeface="Calibri" panose="020F0502020204030204" pitchFamily="34" charset="0"/>
              </a:rPr>
              <a:t>&amp; environmental </a:t>
            </a:r>
            <a:r>
              <a:rPr lang="en-US" altLang="zh-CN" sz="2400" dirty="0">
                <a:solidFill>
                  <a:schemeClr val="tx1">
                    <a:lumMod val="75000"/>
                    <a:lumOff val="25000"/>
                  </a:schemeClr>
                </a:solidFill>
                <a:latin typeface="Calibri" panose="020F0502020204030204" pitchFamily="34" charset="0"/>
              </a:rPr>
              <a:t>factors </a:t>
            </a:r>
            <a:r>
              <a:rPr lang="en-US" altLang="zh-CN" sz="2400" dirty="0" smtClean="0">
                <a:solidFill>
                  <a:schemeClr val="tx1">
                    <a:lumMod val="75000"/>
                    <a:lumOff val="25000"/>
                  </a:schemeClr>
                </a:solidFill>
                <a:latin typeface="Calibri" panose="020F0502020204030204" pitchFamily="34" charset="0"/>
                <a:sym typeface="Wingdings" panose="05000000000000000000" pitchFamily="2" charset="2"/>
              </a:rPr>
              <a:t> </a:t>
            </a:r>
            <a:r>
              <a:rPr lang="en-US" altLang="zh-CN" sz="2400" dirty="0" smtClean="0">
                <a:solidFill>
                  <a:schemeClr val="tx1">
                    <a:lumMod val="75000"/>
                    <a:lumOff val="25000"/>
                  </a:schemeClr>
                </a:solidFill>
                <a:latin typeface="Calibri" panose="020F0502020204030204" pitchFamily="34" charset="0"/>
              </a:rPr>
              <a:t>magnetic signals</a:t>
            </a:r>
            <a:endParaRPr lang="zh-CN" altLang="en-US" sz="2400" dirty="0">
              <a:solidFill>
                <a:schemeClr val="tx1">
                  <a:lumMod val="75000"/>
                  <a:lumOff val="25000"/>
                </a:schemeClr>
              </a:solidFill>
              <a:latin typeface="Calibri" panose="020F0502020204030204" pitchFamily="34" charset="0"/>
            </a:endParaRPr>
          </a:p>
        </p:txBody>
      </p:sp>
      <p:sp>
        <p:nvSpPr>
          <p:cNvPr id="10" name="文本框 9"/>
          <p:cNvSpPr txBox="1"/>
          <p:nvPr/>
        </p:nvSpPr>
        <p:spPr>
          <a:xfrm>
            <a:off x="2255520" y="3404915"/>
            <a:ext cx="8294370" cy="1077218"/>
          </a:xfrm>
          <a:prstGeom prst="rect">
            <a:avLst/>
          </a:prstGeom>
          <a:solidFill>
            <a:srgbClr val="FFFFFF"/>
          </a:solidFill>
        </p:spPr>
        <p:txBody>
          <a:bodyPr wrap="square" rtlCol="0">
            <a:spAutoFit/>
          </a:bodyPr>
          <a:lstStyle/>
          <a:p>
            <a:r>
              <a:rPr lang="en-US" altLang="zh-CN" sz="3200" dirty="0" smtClean="0">
                <a:latin typeface="Calibri" panose="020F0502020204030204" pitchFamily="34" charset="0"/>
              </a:rPr>
              <a:t>Our </a:t>
            </a:r>
            <a:r>
              <a:rPr lang="en-US" altLang="zh-CN" sz="3200" dirty="0">
                <a:latin typeface="Calibri" panose="020F0502020204030204" pitchFamily="34" charset="0"/>
              </a:rPr>
              <a:t>g</a:t>
            </a:r>
            <a:r>
              <a:rPr lang="en-US" altLang="zh-CN" sz="3200" dirty="0" smtClean="0">
                <a:latin typeface="Calibri" panose="020F0502020204030204" pitchFamily="34" charset="0"/>
              </a:rPr>
              <a:t>oal is to find where the </a:t>
            </a:r>
            <a:r>
              <a:rPr lang="en-US" altLang="zh-CN" sz="3200" dirty="0">
                <a:solidFill>
                  <a:srgbClr val="FF0000"/>
                </a:solidFill>
                <a:latin typeface="Calibri" panose="020F0502020204030204" pitchFamily="34" charset="0"/>
              </a:rPr>
              <a:t>sharp </a:t>
            </a:r>
            <a:r>
              <a:rPr lang="en-US" altLang="zh-CN" sz="3200" dirty="0" smtClean="0">
                <a:solidFill>
                  <a:srgbClr val="FF0000"/>
                </a:solidFill>
                <a:latin typeface="Calibri" panose="020F0502020204030204" pitchFamily="34" charset="0"/>
              </a:rPr>
              <a:t>fluctuations </a:t>
            </a:r>
            <a:r>
              <a:rPr lang="en-US" altLang="zh-CN" sz="3200" dirty="0" smtClean="0">
                <a:latin typeface="Calibri" panose="020F0502020204030204" pitchFamily="34" charset="0"/>
              </a:rPr>
              <a:t>indicate </a:t>
            </a:r>
            <a:r>
              <a:rPr lang="en-US" altLang="zh-CN" sz="3200" dirty="0" smtClean="0">
                <a:solidFill>
                  <a:srgbClr val="FF0000"/>
                </a:solidFill>
                <a:latin typeface="Calibri" panose="020F0502020204030204" pitchFamily="34" charset="0"/>
              </a:rPr>
              <a:t>“door events ”</a:t>
            </a:r>
            <a:r>
              <a:rPr lang="en-US" altLang="zh-CN" sz="3200" dirty="0" smtClean="0">
                <a:latin typeface="Calibri" panose="020F0502020204030204" pitchFamily="34" charset="0"/>
              </a:rPr>
              <a:t>.</a:t>
            </a:r>
            <a:endParaRPr lang="zh-CN" altLang="en-US" sz="3200" dirty="0">
              <a:latin typeface="Calibri" panose="020F0502020204030204" pitchFamily="34" charset="0"/>
            </a:endParaRPr>
          </a:p>
        </p:txBody>
      </p:sp>
      <p:sp>
        <p:nvSpPr>
          <p:cNvPr id="5" name="灯片编号占位符 4"/>
          <p:cNvSpPr>
            <a:spLocks noGrp="1"/>
          </p:cNvSpPr>
          <p:nvPr>
            <p:ph type="sldNum" sz="quarter" idx="12"/>
          </p:nvPr>
        </p:nvSpPr>
        <p:spPr>
          <a:xfrm>
            <a:off x="11000115" y="6212880"/>
            <a:ext cx="779767" cy="365125"/>
          </a:xfrm>
        </p:spPr>
        <p:txBody>
          <a:bodyPr/>
          <a:lstStyle/>
          <a:p>
            <a:fld id="{B6E74E9B-D8B4-4AB2-966D-7F43BBEA4B0E}" type="slidenum">
              <a:rPr lang="zh-CN" altLang="en-US" smtClean="0">
                <a:solidFill>
                  <a:schemeClr val="tx1"/>
                </a:solidFill>
              </a:rPr>
              <a:t>6</a:t>
            </a:fld>
            <a:endParaRPr lang="zh-CN" altLang="en-US" dirty="0">
              <a:solidFill>
                <a:schemeClr val="tx1"/>
              </a:solidFill>
            </a:endParaRPr>
          </a:p>
        </p:txBody>
      </p:sp>
    </p:spTree>
    <p:extLst>
      <p:ext uri="{BB962C8B-B14F-4D97-AF65-F5344CB8AC3E}">
        <p14:creationId xmlns:p14="http://schemas.microsoft.com/office/powerpoint/2010/main" val="3970563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olidFill>
                  <a:srgbClr val="CC0000"/>
                </a:solidFill>
                <a:latin typeface="Calibri" panose="020F0502020204030204" pitchFamily="34" charset="0"/>
              </a:rPr>
              <a:t>Challenges</a:t>
            </a:r>
            <a:endParaRPr lang="zh-CN" altLang="en-US" dirty="0">
              <a:solidFill>
                <a:srgbClr val="CC0000"/>
              </a:solidFill>
              <a:latin typeface="Calibri" panose="020F0502020204030204" pitchFamily="34" charset="0"/>
            </a:endParaRPr>
          </a:p>
        </p:txBody>
      </p:sp>
      <p:grpSp>
        <p:nvGrpSpPr>
          <p:cNvPr id="14" name="组合 13"/>
          <p:cNvGrpSpPr/>
          <p:nvPr/>
        </p:nvGrpSpPr>
        <p:grpSpPr>
          <a:xfrm>
            <a:off x="1607548" y="4109058"/>
            <a:ext cx="10584452" cy="2247078"/>
            <a:chOff x="1470991" y="4461256"/>
            <a:chExt cx="10584452" cy="2247078"/>
          </a:xfrm>
        </p:grpSpPr>
        <p:pic>
          <p:nvPicPr>
            <p:cNvPr id="4" name="图片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70991" y="4461256"/>
              <a:ext cx="10584452" cy="2247078"/>
            </a:xfrm>
            <a:prstGeom prst="rect">
              <a:avLst/>
            </a:prstGeom>
          </p:spPr>
        </p:pic>
        <p:sp>
          <p:nvSpPr>
            <p:cNvPr id="7" name="下箭头 6"/>
            <p:cNvSpPr/>
            <p:nvPr/>
          </p:nvSpPr>
          <p:spPr>
            <a:xfrm rot="19018621">
              <a:off x="8949517" y="4699197"/>
              <a:ext cx="280371" cy="630595"/>
            </a:xfrm>
            <a:prstGeom prst="downArrow">
              <a:avLst>
                <a:gd name="adj1" fmla="val 39691"/>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下箭头 7"/>
            <p:cNvSpPr/>
            <p:nvPr/>
          </p:nvSpPr>
          <p:spPr>
            <a:xfrm rot="3180458">
              <a:off x="7464939" y="4699197"/>
              <a:ext cx="280371" cy="630595"/>
            </a:xfrm>
            <a:prstGeom prst="downArrow">
              <a:avLst>
                <a:gd name="adj1" fmla="val 39691"/>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CC66"/>
                </a:solidFill>
              </a:endParaRPr>
            </a:p>
          </p:txBody>
        </p:sp>
        <p:sp>
          <p:nvSpPr>
            <p:cNvPr id="9" name="矩形 8"/>
            <p:cNvSpPr/>
            <p:nvPr/>
          </p:nvSpPr>
          <p:spPr>
            <a:xfrm>
              <a:off x="6926580" y="4861560"/>
              <a:ext cx="365760" cy="970150"/>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CC66"/>
                </a:solidFill>
              </a:endParaRPr>
            </a:p>
          </p:txBody>
        </p:sp>
        <p:sp>
          <p:nvSpPr>
            <p:cNvPr id="10" name="矩形 9"/>
            <p:cNvSpPr/>
            <p:nvPr/>
          </p:nvSpPr>
          <p:spPr>
            <a:xfrm>
              <a:off x="9352492" y="4861560"/>
              <a:ext cx="466422" cy="1013104"/>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文本框 4"/>
          <p:cNvSpPr txBox="1"/>
          <p:nvPr/>
        </p:nvSpPr>
        <p:spPr>
          <a:xfrm>
            <a:off x="2710542" y="1684756"/>
            <a:ext cx="4810397" cy="461665"/>
          </a:xfrm>
          <a:prstGeom prst="rect">
            <a:avLst/>
          </a:prstGeom>
          <a:noFill/>
        </p:spPr>
        <p:txBody>
          <a:bodyPr wrap="square" rtlCol="0">
            <a:spAutoFit/>
          </a:bodyPr>
          <a:lstStyle/>
          <a:p>
            <a:pPr marL="0" lvl="1"/>
            <a:r>
              <a:rPr lang="en-US" altLang="zh-CN" sz="2400" dirty="0">
                <a:solidFill>
                  <a:srgbClr val="002060"/>
                </a:solidFill>
                <a:latin typeface="Calibri" panose="020F0502020204030204" pitchFamily="34" charset="0"/>
              </a:rPr>
              <a:t>Collect magnetic signals </a:t>
            </a:r>
            <a:r>
              <a:rPr lang="en-US" altLang="zh-CN" sz="2400" dirty="0" smtClean="0">
                <a:solidFill>
                  <a:srgbClr val="002060"/>
                </a:solidFill>
                <a:latin typeface="Calibri" panose="020F0502020204030204" pitchFamily="34" charset="0"/>
              </a:rPr>
              <a:t>accurately</a:t>
            </a:r>
            <a:endParaRPr lang="zh-CN" altLang="en-US" dirty="0">
              <a:solidFill>
                <a:srgbClr val="002060"/>
              </a:solidFill>
            </a:endParaRPr>
          </a:p>
        </p:txBody>
      </p:sp>
      <p:sp>
        <p:nvSpPr>
          <p:cNvPr id="12" name="文本框 11"/>
          <p:cNvSpPr txBox="1"/>
          <p:nvPr/>
        </p:nvSpPr>
        <p:spPr>
          <a:xfrm>
            <a:off x="2710542" y="2511361"/>
            <a:ext cx="4810397" cy="461665"/>
          </a:xfrm>
          <a:prstGeom prst="rect">
            <a:avLst/>
          </a:prstGeom>
          <a:noFill/>
        </p:spPr>
        <p:txBody>
          <a:bodyPr wrap="square" rtlCol="0">
            <a:spAutoFit/>
          </a:bodyPr>
          <a:lstStyle/>
          <a:p>
            <a:pPr marL="0" lvl="1"/>
            <a:r>
              <a:rPr lang="en-US" altLang="zh-CN" sz="2400" dirty="0" smtClean="0">
                <a:solidFill>
                  <a:srgbClr val="002060"/>
                </a:solidFill>
                <a:latin typeface="Calibri" panose="020F0502020204030204" pitchFamily="34" charset="0"/>
              </a:rPr>
              <a:t>Refine magnetic </a:t>
            </a:r>
            <a:r>
              <a:rPr lang="en-US" altLang="zh-CN" sz="2400" dirty="0">
                <a:solidFill>
                  <a:srgbClr val="002060"/>
                </a:solidFill>
                <a:latin typeface="Calibri" panose="020F0502020204030204" pitchFamily="34" charset="0"/>
              </a:rPr>
              <a:t>signal </a:t>
            </a:r>
            <a:r>
              <a:rPr lang="en-US" altLang="zh-CN" sz="2400" dirty="0" smtClean="0">
                <a:solidFill>
                  <a:srgbClr val="002060"/>
                </a:solidFill>
                <a:latin typeface="Calibri" panose="020F0502020204030204" pitchFamily="34" charset="0"/>
              </a:rPr>
              <a:t>processing</a:t>
            </a:r>
            <a:endParaRPr lang="zh-CN" altLang="en-US" dirty="0">
              <a:solidFill>
                <a:srgbClr val="002060"/>
              </a:solidFill>
            </a:endParaRPr>
          </a:p>
        </p:txBody>
      </p:sp>
      <p:sp>
        <p:nvSpPr>
          <p:cNvPr id="13" name="文本框 12"/>
          <p:cNvSpPr txBox="1"/>
          <p:nvPr/>
        </p:nvSpPr>
        <p:spPr>
          <a:xfrm>
            <a:off x="2710541" y="3337966"/>
            <a:ext cx="4810397" cy="461665"/>
          </a:xfrm>
          <a:prstGeom prst="rect">
            <a:avLst/>
          </a:prstGeom>
          <a:noFill/>
        </p:spPr>
        <p:txBody>
          <a:bodyPr wrap="square" rtlCol="0">
            <a:spAutoFit/>
          </a:bodyPr>
          <a:lstStyle/>
          <a:p>
            <a:pPr marL="0" lvl="1"/>
            <a:r>
              <a:rPr lang="en-US" altLang="zh-CN" sz="2400" dirty="0" smtClean="0">
                <a:solidFill>
                  <a:srgbClr val="002060"/>
                </a:solidFill>
                <a:latin typeface="Calibri" panose="020F0502020204030204" pitchFamily="34" charset="0"/>
              </a:rPr>
              <a:t>Eliminate interruptions</a:t>
            </a:r>
            <a:endParaRPr lang="zh-CN" altLang="en-US" dirty="0">
              <a:solidFill>
                <a:srgbClr val="002060"/>
              </a:solidFill>
            </a:endParaRPr>
          </a:p>
        </p:txBody>
      </p:sp>
      <p:sp>
        <p:nvSpPr>
          <p:cNvPr id="6" name="灯片编号占位符 5"/>
          <p:cNvSpPr>
            <a:spLocks noGrp="1"/>
          </p:cNvSpPr>
          <p:nvPr>
            <p:ph type="sldNum" sz="quarter" idx="12"/>
          </p:nvPr>
        </p:nvSpPr>
        <p:spPr>
          <a:xfrm>
            <a:off x="11114728" y="6483000"/>
            <a:ext cx="779767" cy="365125"/>
          </a:xfrm>
        </p:spPr>
        <p:txBody>
          <a:bodyPr/>
          <a:lstStyle/>
          <a:p>
            <a:fld id="{B6E74E9B-D8B4-4AB2-966D-7F43BBEA4B0E}" type="slidenum">
              <a:rPr lang="zh-CN" altLang="en-US" smtClean="0">
                <a:solidFill>
                  <a:schemeClr val="tx1"/>
                </a:solidFill>
              </a:rPr>
              <a:t>7</a:t>
            </a:fld>
            <a:endParaRPr lang="zh-CN" altLang="en-US" dirty="0">
              <a:solidFill>
                <a:schemeClr val="tx1"/>
              </a:solidFill>
            </a:endParaRPr>
          </a:p>
        </p:txBody>
      </p:sp>
    </p:spTree>
    <p:extLst>
      <p:ext uri="{BB962C8B-B14F-4D97-AF65-F5344CB8AC3E}">
        <p14:creationId xmlns:p14="http://schemas.microsoft.com/office/powerpoint/2010/main" val="27286112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Outline</a:t>
            </a:r>
            <a:endParaRPr lang="zh-CN" altLang="en-US" dirty="0"/>
          </a:p>
        </p:txBody>
      </p:sp>
      <p:grpSp>
        <p:nvGrpSpPr>
          <p:cNvPr id="4" name="Group 32"/>
          <p:cNvGrpSpPr>
            <a:grpSpLocks/>
          </p:cNvGrpSpPr>
          <p:nvPr/>
        </p:nvGrpSpPr>
        <p:grpSpPr bwMode="auto">
          <a:xfrm>
            <a:off x="2589212" y="1905000"/>
            <a:ext cx="5410200" cy="665162"/>
            <a:chOff x="1152" y="1179"/>
            <a:chExt cx="3408" cy="419"/>
          </a:xfrm>
        </p:grpSpPr>
        <p:grpSp>
          <p:nvGrpSpPr>
            <p:cNvPr id="5" name="Group 3"/>
            <p:cNvGrpSpPr>
              <a:grpSpLocks/>
            </p:cNvGrpSpPr>
            <p:nvPr/>
          </p:nvGrpSpPr>
          <p:grpSpPr bwMode="auto">
            <a:xfrm>
              <a:off x="1152" y="1179"/>
              <a:ext cx="480" cy="419"/>
              <a:chOff x="1110" y="2656"/>
              <a:chExt cx="1549" cy="1351"/>
            </a:xfrm>
          </p:grpSpPr>
          <p:sp>
            <p:nvSpPr>
              <p:cNvPr id="9" name="AutoShape 4"/>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latinLnBrk="1" hangingPunct="1">
                  <a:lnSpc>
                    <a:spcPct val="80000"/>
                  </a:lnSpc>
                  <a:spcBef>
                    <a:spcPct val="50000"/>
                  </a:spcBef>
                  <a:buFontTx/>
                  <a:buNone/>
                </a:pPr>
                <a:endParaRPr lang="th-TH" altLang="zh-CN" sz="1800">
                  <a:latin typeface="Calibri" panose="020F0502020204030204" pitchFamily="34" charset="0"/>
                  <a:ea typeface="华文中宋" panose="02010600040101010101" pitchFamily="2" charset="-122"/>
                </a:endParaRPr>
              </a:p>
            </p:txBody>
          </p:sp>
          <p:sp>
            <p:nvSpPr>
              <p:cNvPr id="10" name="AutoShape 5"/>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latinLnBrk="1" hangingPunct="1">
                  <a:lnSpc>
                    <a:spcPct val="80000"/>
                  </a:lnSpc>
                  <a:spcBef>
                    <a:spcPct val="50000"/>
                  </a:spcBef>
                  <a:buFontTx/>
                  <a:buNone/>
                </a:pPr>
                <a:endParaRPr lang="th-TH" altLang="zh-CN" sz="1800">
                  <a:latin typeface="Calibri" panose="020F0502020204030204" pitchFamily="34" charset="0"/>
                  <a:ea typeface="华文中宋" panose="02010600040101010101" pitchFamily="2" charset="-122"/>
                </a:endParaRPr>
              </a:p>
            </p:txBody>
          </p:sp>
          <p:sp>
            <p:nvSpPr>
              <p:cNvPr id="11" name="AutoShape 6"/>
              <p:cNvSpPr>
                <a:spLocks noChangeArrowheads="1"/>
              </p:cNvSpPr>
              <p:nvPr/>
            </p:nvSpPr>
            <p:spPr bwMode="gray">
              <a:xfrm>
                <a:off x="1200" y="2736"/>
                <a:ext cx="1350" cy="1168"/>
              </a:xfrm>
              <a:prstGeom prst="hexagon">
                <a:avLst>
                  <a:gd name="adj" fmla="val 28896"/>
                  <a:gd name="vf" fmla="val 115470"/>
                </a:avLst>
              </a:prstGeom>
              <a:solidFill>
                <a:srgbClr val="33A9C8">
                  <a:alpha val="87450"/>
                </a:srgbClr>
              </a:solidFill>
              <a:ln w="0">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latinLnBrk="1" hangingPunct="1">
                  <a:lnSpc>
                    <a:spcPct val="80000"/>
                  </a:lnSpc>
                  <a:spcBef>
                    <a:spcPct val="50000"/>
                  </a:spcBef>
                  <a:buFontTx/>
                  <a:buNone/>
                </a:pPr>
                <a:endParaRPr lang="th-TH" altLang="zh-CN" sz="1800">
                  <a:latin typeface="Calibri" panose="020F0502020204030204" pitchFamily="34" charset="0"/>
                  <a:ea typeface="华文中宋" panose="02010600040101010101" pitchFamily="2" charset="-122"/>
                </a:endParaRPr>
              </a:p>
            </p:txBody>
          </p:sp>
        </p:grpSp>
        <p:sp>
          <p:nvSpPr>
            <p:cNvPr id="6" name="Line 11"/>
            <p:cNvSpPr>
              <a:spLocks noChangeShapeType="1"/>
            </p:cNvSpPr>
            <p:nvPr/>
          </p:nvSpPr>
          <p:spPr bwMode="auto">
            <a:xfrm>
              <a:off x="1536" y="1563"/>
              <a:ext cx="3024" cy="0"/>
            </a:xfrm>
            <a:prstGeom prst="line">
              <a:avLst/>
            </a:prstGeom>
            <a:noFill/>
            <a:ln w="25400">
              <a:solidFill>
                <a:srgbClr val="C0C0C0"/>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 name="Text Box 12"/>
            <p:cNvSpPr txBox="1">
              <a:spLocks noChangeArrowheads="1"/>
            </p:cNvSpPr>
            <p:nvPr/>
          </p:nvSpPr>
          <p:spPr bwMode="auto">
            <a:xfrm>
              <a:off x="1850" y="1227"/>
              <a:ext cx="2519" cy="291"/>
            </a:xfrm>
            <a:prstGeom prst="rect">
              <a:avLst/>
            </a:prstGeom>
            <a:noFill/>
            <a:ln w="9525" algn="ctr">
              <a:noFill/>
              <a:miter lim="800000"/>
              <a:headEnd/>
              <a:tailEnd/>
            </a:ln>
            <a:effectLst/>
          </p:spPr>
          <p:txBody>
            <a:bodyPr wrap="none">
              <a:spAutoFit/>
            </a:bodyPr>
            <a:lstStyle/>
            <a:p>
              <a:pPr algn="ctr" fontAlgn="auto">
                <a:spcBef>
                  <a:spcPts val="0"/>
                </a:spcBef>
                <a:spcAft>
                  <a:spcPts val="0"/>
                </a:spcAft>
                <a:defRPr/>
              </a:pPr>
              <a:r>
                <a:rPr lang="en-US" altLang="zh-CN" sz="2400" dirty="0" smtClean="0">
                  <a:effectLst>
                    <a:outerShdw blurRad="38100" dist="38100" dir="2700000" algn="tl">
                      <a:srgbClr val="C0C0C0"/>
                    </a:outerShdw>
                  </a:effectLst>
                  <a:ea typeface="华文中宋" pitchFamily="2" charset="-122"/>
                </a:rPr>
                <a:t>Background &amp; Motivation</a:t>
              </a:r>
              <a:endParaRPr lang="en-US" altLang="zh-CN" sz="2400" dirty="0">
                <a:effectLst>
                  <a:outerShdw blurRad="38100" dist="38100" dir="2700000" algn="tl">
                    <a:srgbClr val="C0C0C0"/>
                  </a:outerShdw>
                </a:effectLst>
                <a:ea typeface="华文中宋" pitchFamily="2" charset="-122"/>
              </a:endParaRPr>
            </a:p>
          </p:txBody>
        </p:sp>
        <p:sp>
          <p:nvSpPr>
            <p:cNvPr id="8" name="Text Box 13"/>
            <p:cNvSpPr txBox="1">
              <a:spLocks noChangeArrowheads="1"/>
            </p:cNvSpPr>
            <p:nvPr/>
          </p:nvSpPr>
          <p:spPr bwMode="gray">
            <a:xfrm>
              <a:off x="1269" y="1274"/>
              <a:ext cx="236"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latinLnBrk="1">
                <a:lnSpc>
                  <a:spcPct val="80000"/>
                </a:lnSpc>
                <a:spcBef>
                  <a:spcPct val="50000"/>
                </a:spcBef>
                <a:buFontTx/>
                <a:buNone/>
              </a:pPr>
              <a:r>
                <a:rPr lang="en-US" altLang="zh-CN" sz="2400" dirty="0">
                  <a:latin typeface="Calibri" panose="020F0502020204030204" pitchFamily="34" charset="0"/>
                  <a:ea typeface="华文中宋" panose="02010600040101010101" pitchFamily="2" charset="-122"/>
                </a:rPr>
                <a:t>1</a:t>
              </a:r>
            </a:p>
          </p:txBody>
        </p:sp>
      </p:grpSp>
      <p:grpSp>
        <p:nvGrpSpPr>
          <p:cNvPr id="12" name="Group 33"/>
          <p:cNvGrpSpPr>
            <a:grpSpLocks/>
          </p:cNvGrpSpPr>
          <p:nvPr/>
        </p:nvGrpSpPr>
        <p:grpSpPr bwMode="auto">
          <a:xfrm>
            <a:off x="2589212" y="2714625"/>
            <a:ext cx="5410200" cy="665162"/>
            <a:chOff x="1152" y="1755"/>
            <a:chExt cx="3408" cy="419"/>
          </a:xfrm>
        </p:grpSpPr>
        <p:grpSp>
          <p:nvGrpSpPr>
            <p:cNvPr id="13" name="Group 7"/>
            <p:cNvGrpSpPr>
              <a:grpSpLocks/>
            </p:cNvGrpSpPr>
            <p:nvPr/>
          </p:nvGrpSpPr>
          <p:grpSpPr bwMode="auto">
            <a:xfrm>
              <a:off x="1152" y="1755"/>
              <a:ext cx="480" cy="419"/>
              <a:chOff x="3174" y="2656"/>
              <a:chExt cx="1549" cy="1351"/>
            </a:xfrm>
          </p:grpSpPr>
          <p:sp>
            <p:nvSpPr>
              <p:cNvPr id="17" name="AutoShape 8"/>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latinLnBrk="1" hangingPunct="1">
                  <a:lnSpc>
                    <a:spcPct val="80000"/>
                  </a:lnSpc>
                  <a:spcBef>
                    <a:spcPct val="50000"/>
                  </a:spcBef>
                  <a:buFontTx/>
                  <a:buNone/>
                </a:pPr>
                <a:endParaRPr lang="th-TH" altLang="zh-CN" sz="1800">
                  <a:latin typeface="Calibri" panose="020F0502020204030204" pitchFamily="34" charset="0"/>
                  <a:ea typeface="华文中宋" panose="02010600040101010101" pitchFamily="2" charset="-122"/>
                </a:endParaRPr>
              </a:p>
            </p:txBody>
          </p:sp>
          <p:sp>
            <p:nvSpPr>
              <p:cNvPr id="18" name="AutoShape 9"/>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latinLnBrk="1" hangingPunct="1">
                  <a:lnSpc>
                    <a:spcPct val="80000"/>
                  </a:lnSpc>
                  <a:spcBef>
                    <a:spcPct val="50000"/>
                  </a:spcBef>
                  <a:buFontTx/>
                  <a:buNone/>
                </a:pPr>
                <a:endParaRPr lang="th-TH" altLang="zh-CN" sz="1800">
                  <a:latin typeface="Calibri" panose="020F0502020204030204" pitchFamily="34" charset="0"/>
                  <a:ea typeface="华文中宋" panose="02010600040101010101" pitchFamily="2" charset="-122"/>
                </a:endParaRPr>
              </a:p>
            </p:txBody>
          </p:sp>
          <p:sp>
            <p:nvSpPr>
              <p:cNvPr id="19" name="AutoShape 10"/>
              <p:cNvSpPr>
                <a:spLocks noChangeArrowheads="1"/>
              </p:cNvSpPr>
              <p:nvPr/>
            </p:nvSpPr>
            <p:spPr bwMode="gray">
              <a:xfrm>
                <a:off x="3264" y="2736"/>
                <a:ext cx="1350" cy="1168"/>
              </a:xfrm>
              <a:prstGeom prst="hexagon">
                <a:avLst>
                  <a:gd name="adj" fmla="val 28896"/>
                  <a:gd name="vf" fmla="val 115470"/>
                </a:avLst>
              </a:prstGeom>
              <a:solidFill>
                <a:srgbClr val="4EE72E"/>
              </a:soli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latinLnBrk="1" hangingPunct="1">
                  <a:lnSpc>
                    <a:spcPct val="80000"/>
                  </a:lnSpc>
                  <a:spcBef>
                    <a:spcPct val="50000"/>
                  </a:spcBef>
                  <a:buFontTx/>
                  <a:buNone/>
                </a:pPr>
                <a:endParaRPr lang="th-TH" altLang="zh-CN" sz="1800">
                  <a:latin typeface="Calibri" panose="020F0502020204030204" pitchFamily="34" charset="0"/>
                  <a:ea typeface="华文中宋" panose="02010600040101010101" pitchFamily="2" charset="-122"/>
                </a:endParaRPr>
              </a:p>
            </p:txBody>
          </p:sp>
        </p:grpSp>
        <p:sp>
          <p:nvSpPr>
            <p:cNvPr id="14" name="Line 14"/>
            <p:cNvSpPr>
              <a:spLocks noChangeShapeType="1"/>
            </p:cNvSpPr>
            <p:nvPr/>
          </p:nvSpPr>
          <p:spPr bwMode="auto">
            <a:xfrm>
              <a:off x="1536" y="2139"/>
              <a:ext cx="3024" cy="0"/>
            </a:xfrm>
            <a:prstGeom prst="line">
              <a:avLst/>
            </a:prstGeom>
            <a:noFill/>
            <a:ln w="25400">
              <a:solidFill>
                <a:srgbClr val="C0C0C0"/>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5" name="Text Box 15"/>
            <p:cNvSpPr txBox="1">
              <a:spLocks noChangeArrowheads="1"/>
            </p:cNvSpPr>
            <p:nvPr/>
          </p:nvSpPr>
          <p:spPr bwMode="auto">
            <a:xfrm>
              <a:off x="1842" y="1803"/>
              <a:ext cx="1379" cy="291"/>
            </a:xfrm>
            <a:prstGeom prst="rect">
              <a:avLst/>
            </a:prstGeom>
            <a:noFill/>
            <a:ln w="9525" algn="ctr">
              <a:noFill/>
              <a:miter lim="800000"/>
              <a:headEnd/>
              <a:tailEnd/>
            </a:ln>
            <a:effectLst/>
          </p:spPr>
          <p:txBody>
            <a:bodyPr wrap="none">
              <a:spAutoFit/>
            </a:bodyPr>
            <a:lstStyle/>
            <a:p>
              <a:pPr algn="ctr">
                <a:defRPr/>
              </a:pPr>
              <a:r>
                <a:rPr lang="en-US" altLang="zh-CN" sz="2400" dirty="0">
                  <a:effectLst>
                    <a:outerShdw blurRad="38100" dist="38100" dir="2700000" algn="tl">
                      <a:srgbClr val="C0C0C0"/>
                    </a:outerShdw>
                  </a:effectLst>
                  <a:ea typeface="华文中宋" pitchFamily="2" charset="-122"/>
                </a:rPr>
                <a:t>Related Work</a:t>
              </a:r>
            </a:p>
          </p:txBody>
        </p:sp>
        <p:sp>
          <p:nvSpPr>
            <p:cNvPr id="16" name="Text Box 16"/>
            <p:cNvSpPr txBox="1">
              <a:spLocks noChangeArrowheads="1"/>
            </p:cNvSpPr>
            <p:nvPr/>
          </p:nvSpPr>
          <p:spPr bwMode="gray">
            <a:xfrm>
              <a:off x="1283" y="1834"/>
              <a:ext cx="225" cy="244"/>
            </a:xfrm>
            <a:prstGeom prst="rect">
              <a:avLst/>
            </a:prstGeom>
            <a:solidFill>
              <a:srgbClr val="4EE72E"/>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latinLnBrk="1">
                <a:lnSpc>
                  <a:spcPct val="80000"/>
                </a:lnSpc>
                <a:spcBef>
                  <a:spcPct val="50000"/>
                </a:spcBef>
                <a:buFontTx/>
                <a:buNone/>
              </a:pPr>
              <a:r>
                <a:rPr lang="en-US" altLang="zh-CN" sz="2400">
                  <a:latin typeface="Calibri" panose="020F0502020204030204" pitchFamily="34" charset="0"/>
                  <a:ea typeface="华文中宋" panose="02010600040101010101" pitchFamily="2" charset="-122"/>
                </a:rPr>
                <a:t>2</a:t>
              </a:r>
            </a:p>
          </p:txBody>
        </p:sp>
      </p:grpSp>
      <p:grpSp>
        <p:nvGrpSpPr>
          <p:cNvPr id="20" name="Group 34"/>
          <p:cNvGrpSpPr>
            <a:grpSpLocks/>
          </p:cNvGrpSpPr>
          <p:nvPr/>
        </p:nvGrpSpPr>
        <p:grpSpPr bwMode="auto">
          <a:xfrm>
            <a:off x="2589212" y="3506787"/>
            <a:ext cx="5410200" cy="665163"/>
            <a:chOff x="1152" y="2317"/>
            <a:chExt cx="3408" cy="419"/>
          </a:xfrm>
        </p:grpSpPr>
        <p:grpSp>
          <p:nvGrpSpPr>
            <p:cNvPr id="21" name="Group 17"/>
            <p:cNvGrpSpPr>
              <a:grpSpLocks/>
            </p:cNvGrpSpPr>
            <p:nvPr/>
          </p:nvGrpSpPr>
          <p:grpSpPr bwMode="auto">
            <a:xfrm>
              <a:off x="1152" y="2317"/>
              <a:ext cx="480" cy="419"/>
              <a:chOff x="1110" y="2656"/>
              <a:chExt cx="1549" cy="1351"/>
            </a:xfrm>
          </p:grpSpPr>
          <p:sp>
            <p:nvSpPr>
              <p:cNvPr id="25"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latinLnBrk="1" hangingPunct="1">
                  <a:lnSpc>
                    <a:spcPct val="80000"/>
                  </a:lnSpc>
                  <a:spcBef>
                    <a:spcPct val="50000"/>
                  </a:spcBef>
                  <a:buFontTx/>
                  <a:buNone/>
                </a:pPr>
                <a:endParaRPr lang="th-TH" altLang="zh-CN" sz="1800">
                  <a:latin typeface="Calibri" panose="020F0502020204030204" pitchFamily="34" charset="0"/>
                  <a:ea typeface="华文中宋" panose="02010600040101010101" pitchFamily="2" charset="-122"/>
                </a:endParaRPr>
              </a:p>
            </p:txBody>
          </p:sp>
          <p:sp>
            <p:nvSpPr>
              <p:cNvPr id="26"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latinLnBrk="1" hangingPunct="1">
                  <a:lnSpc>
                    <a:spcPct val="80000"/>
                  </a:lnSpc>
                  <a:spcBef>
                    <a:spcPct val="50000"/>
                  </a:spcBef>
                  <a:buFontTx/>
                  <a:buNone/>
                </a:pPr>
                <a:endParaRPr lang="th-TH" altLang="zh-CN" sz="1800">
                  <a:latin typeface="Calibri" panose="020F0502020204030204" pitchFamily="34" charset="0"/>
                  <a:ea typeface="华文中宋" panose="02010600040101010101" pitchFamily="2" charset="-122"/>
                </a:endParaRPr>
              </a:p>
            </p:txBody>
          </p:sp>
          <p:sp>
            <p:nvSpPr>
              <p:cNvPr id="27" name="AutoShape 20"/>
              <p:cNvSpPr>
                <a:spLocks noChangeArrowheads="1"/>
              </p:cNvSpPr>
              <p:nvPr/>
            </p:nvSpPr>
            <p:spPr bwMode="gray">
              <a:xfrm>
                <a:off x="1200" y="2737"/>
                <a:ext cx="1349" cy="1167"/>
              </a:xfrm>
              <a:prstGeom prst="hexagon">
                <a:avLst>
                  <a:gd name="adj" fmla="val 28894"/>
                  <a:gd name="vf" fmla="val 115470"/>
                </a:avLst>
              </a:prstGeom>
              <a:solidFill>
                <a:srgbClr val="8282EC"/>
              </a:soli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latinLnBrk="1" hangingPunct="1">
                  <a:lnSpc>
                    <a:spcPct val="80000"/>
                  </a:lnSpc>
                  <a:spcBef>
                    <a:spcPct val="50000"/>
                  </a:spcBef>
                  <a:buFontTx/>
                  <a:buNone/>
                </a:pPr>
                <a:endParaRPr lang="th-TH" altLang="zh-CN" sz="1800">
                  <a:ea typeface="华文中宋" panose="02010600040101010101" pitchFamily="2" charset="-122"/>
                </a:endParaRPr>
              </a:p>
            </p:txBody>
          </p:sp>
        </p:grpSp>
        <p:sp>
          <p:nvSpPr>
            <p:cNvPr id="22" name="Line 25"/>
            <p:cNvSpPr>
              <a:spLocks noChangeShapeType="1"/>
            </p:cNvSpPr>
            <p:nvPr/>
          </p:nvSpPr>
          <p:spPr bwMode="auto">
            <a:xfrm>
              <a:off x="1536" y="2701"/>
              <a:ext cx="3024" cy="0"/>
            </a:xfrm>
            <a:prstGeom prst="line">
              <a:avLst/>
            </a:prstGeom>
            <a:noFill/>
            <a:ln w="25400">
              <a:solidFill>
                <a:srgbClr val="C0C0C0"/>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3" name="Text Box 26"/>
            <p:cNvSpPr txBox="1">
              <a:spLocks noChangeArrowheads="1"/>
            </p:cNvSpPr>
            <p:nvPr/>
          </p:nvSpPr>
          <p:spPr bwMode="auto">
            <a:xfrm>
              <a:off x="1374" y="2365"/>
              <a:ext cx="2619" cy="291"/>
            </a:xfrm>
            <a:prstGeom prst="rect">
              <a:avLst/>
            </a:prstGeom>
            <a:noFill/>
            <a:ln w="9525" algn="ctr">
              <a:noFill/>
              <a:miter lim="800000"/>
              <a:headEnd/>
              <a:tailEnd/>
            </a:ln>
            <a:effectLst/>
          </p:spPr>
          <p:txBody>
            <a:bodyPr>
              <a:spAutoFit/>
            </a:bodyPr>
            <a:lstStyle/>
            <a:p>
              <a:pPr>
                <a:defRPr/>
              </a:pPr>
              <a:r>
                <a:rPr lang="zh-CN" altLang="en-US" sz="2400" dirty="0">
                  <a:effectLst>
                    <a:outerShdw blurRad="38100" dist="38100" dir="2700000" algn="tl">
                      <a:srgbClr val="C0C0C0"/>
                    </a:outerShdw>
                  </a:effectLst>
                  <a:ea typeface="华文中宋" pitchFamily="2" charset="-122"/>
                </a:rPr>
                <a:t>         </a:t>
              </a:r>
              <a:r>
                <a:rPr lang="en-US" altLang="zh-CN" sz="2400" dirty="0">
                  <a:effectLst>
                    <a:outerShdw blurRad="38100" dist="38100" dir="2700000" algn="tl">
                      <a:srgbClr val="C0C0C0"/>
                    </a:outerShdw>
                  </a:effectLst>
                  <a:ea typeface="华文中宋" pitchFamily="2" charset="-122"/>
                </a:rPr>
                <a:t>Methodology</a:t>
              </a:r>
            </a:p>
          </p:txBody>
        </p:sp>
        <p:sp>
          <p:nvSpPr>
            <p:cNvPr id="24" name="Text Box 27"/>
            <p:cNvSpPr txBox="1">
              <a:spLocks noChangeArrowheads="1"/>
            </p:cNvSpPr>
            <p:nvPr/>
          </p:nvSpPr>
          <p:spPr bwMode="gray">
            <a:xfrm>
              <a:off x="1269" y="2423"/>
              <a:ext cx="236"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latinLnBrk="1">
                <a:lnSpc>
                  <a:spcPct val="80000"/>
                </a:lnSpc>
                <a:spcBef>
                  <a:spcPct val="50000"/>
                </a:spcBef>
                <a:buFontTx/>
                <a:buNone/>
              </a:pPr>
              <a:r>
                <a:rPr lang="en-US" altLang="zh-CN" sz="2400">
                  <a:latin typeface="Calibri" panose="020F0502020204030204" pitchFamily="34" charset="0"/>
                  <a:ea typeface="华文中宋" panose="02010600040101010101" pitchFamily="2" charset="-122"/>
                </a:rPr>
                <a:t>3</a:t>
              </a:r>
            </a:p>
          </p:txBody>
        </p:sp>
      </p:grpSp>
      <p:grpSp>
        <p:nvGrpSpPr>
          <p:cNvPr id="28" name="Group 34"/>
          <p:cNvGrpSpPr>
            <a:grpSpLocks/>
          </p:cNvGrpSpPr>
          <p:nvPr/>
        </p:nvGrpSpPr>
        <p:grpSpPr bwMode="auto">
          <a:xfrm>
            <a:off x="2595562" y="4298950"/>
            <a:ext cx="5410200" cy="665162"/>
            <a:chOff x="1152" y="2317"/>
            <a:chExt cx="3408" cy="419"/>
          </a:xfrm>
        </p:grpSpPr>
        <p:grpSp>
          <p:nvGrpSpPr>
            <p:cNvPr id="29" name="Group 17"/>
            <p:cNvGrpSpPr>
              <a:grpSpLocks/>
            </p:cNvGrpSpPr>
            <p:nvPr/>
          </p:nvGrpSpPr>
          <p:grpSpPr bwMode="auto">
            <a:xfrm>
              <a:off x="1152" y="2317"/>
              <a:ext cx="480" cy="419"/>
              <a:chOff x="1110" y="2656"/>
              <a:chExt cx="1549" cy="1351"/>
            </a:xfrm>
          </p:grpSpPr>
          <p:sp>
            <p:nvSpPr>
              <p:cNvPr id="33"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latinLnBrk="1" hangingPunct="1">
                  <a:lnSpc>
                    <a:spcPct val="80000"/>
                  </a:lnSpc>
                  <a:spcBef>
                    <a:spcPct val="50000"/>
                  </a:spcBef>
                  <a:buFontTx/>
                  <a:buNone/>
                </a:pPr>
                <a:endParaRPr lang="th-TH" altLang="zh-CN" sz="1800">
                  <a:latin typeface="Calibri" panose="020F0502020204030204" pitchFamily="34" charset="0"/>
                  <a:ea typeface="华文中宋" panose="02010600040101010101" pitchFamily="2" charset="-122"/>
                </a:endParaRPr>
              </a:p>
            </p:txBody>
          </p:sp>
          <p:sp>
            <p:nvSpPr>
              <p:cNvPr id="34"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latinLnBrk="1" hangingPunct="1">
                  <a:lnSpc>
                    <a:spcPct val="80000"/>
                  </a:lnSpc>
                  <a:spcBef>
                    <a:spcPct val="50000"/>
                  </a:spcBef>
                  <a:buFontTx/>
                  <a:buNone/>
                </a:pPr>
                <a:endParaRPr lang="th-TH" altLang="zh-CN" sz="1800">
                  <a:latin typeface="Calibri" panose="020F0502020204030204" pitchFamily="34" charset="0"/>
                  <a:ea typeface="华文中宋" panose="02010600040101010101" pitchFamily="2" charset="-122"/>
                </a:endParaRPr>
              </a:p>
            </p:txBody>
          </p:sp>
          <p:sp>
            <p:nvSpPr>
              <p:cNvPr id="35" name="AutoShape 20"/>
              <p:cNvSpPr>
                <a:spLocks noChangeArrowheads="1"/>
              </p:cNvSpPr>
              <p:nvPr/>
            </p:nvSpPr>
            <p:spPr bwMode="gray">
              <a:xfrm>
                <a:off x="1200" y="2737"/>
                <a:ext cx="1349" cy="1167"/>
              </a:xfrm>
              <a:prstGeom prst="hexagon">
                <a:avLst>
                  <a:gd name="adj" fmla="val 28894"/>
                  <a:gd name="vf" fmla="val 115470"/>
                </a:avLst>
              </a:prstGeom>
              <a:solidFill>
                <a:srgbClr val="FFC000"/>
              </a:soli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latinLnBrk="1" hangingPunct="1">
                  <a:lnSpc>
                    <a:spcPct val="80000"/>
                  </a:lnSpc>
                  <a:spcBef>
                    <a:spcPct val="50000"/>
                  </a:spcBef>
                  <a:buFontTx/>
                  <a:buNone/>
                </a:pPr>
                <a:endParaRPr lang="th-TH" altLang="zh-CN" sz="1800">
                  <a:ea typeface="华文中宋" panose="02010600040101010101" pitchFamily="2" charset="-122"/>
                </a:endParaRPr>
              </a:p>
            </p:txBody>
          </p:sp>
        </p:grpSp>
        <p:sp>
          <p:nvSpPr>
            <p:cNvPr id="30" name="Line 25"/>
            <p:cNvSpPr>
              <a:spLocks noChangeShapeType="1"/>
            </p:cNvSpPr>
            <p:nvPr/>
          </p:nvSpPr>
          <p:spPr bwMode="auto">
            <a:xfrm>
              <a:off x="1536" y="2701"/>
              <a:ext cx="3024" cy="0"/>
            </a:xfrm>
            <a:prstGeom prst="line">
              <a:avLst/>
            </a:prstGeom>
            <a:noFill/>
            <a:ln w="25400">
              <a:solidFill>
                <a:srgbClr val="C0C0C0"/>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1" name="Text Box 26"/>
            <p:cNvSpPr txBox="1">
              <a:spLocks noChangeArrowheads="1"/>
            </p:cNvSpPr>
            <p:nvPr/>
          </p:nvSpPr>
          <p:spPr bwMode="auto">
            <a:xfrm>
              <a:off x="1367" y="2365"/>
              <a:ext cx="2619" cy="291"/>
            </a:xfrm>
            <a:prstGeom prst="rect">
              <a:avLst/>
            </a:prstGeom>
            <a:noFill/>
            <a:ln w="9525" algn="ctr">
              <a:noFill/>
              <a:miter lim="800000"/>
              <a:headEnd/>
              <a:tailEnd/>
            </a:ln>
            <a:effectLst/>
          </p:spPr>
          <p:txBody>
            <a:bodyPr>
              <a:spAutoFit/>
            </a:bodyPr>
            <a:lstStyle/>
            <a:p>
              <a:pPr>
                <a:defRPr/>
              </a:pPr>
              <a:r>
                <a:rPr lang="zh-CN" altLang="en-US" sz="2400" dirty="0">
                  <a:effectLst>
                    <a:outerShdw blurRad="38100" dist="38100" dir="2700000" algn="tl">
                      <a:srgbClr val="C0C0C0"/>
                    </a:outerShdw>
                  </a:effectLst>
                  <a:ea typeface="华文中宋" pitchFamily="2" charset="-122"/>
                </a:rPr>
                <a:t>         </a:t>
              </a:r>
              <a:r>
                <a:rPr lang="en-US" altLang="zh-CN" sz="2400" dirty="0">
                  <a:effectLst>
                    <a:outerShdw blurRad="38100" dist="38100" dir="2700000" algn="tl">
                      <a:srgbClr val="C0C0C0"/>
                    </a:outerShdw>
                  </a:effectLst>
                  <a:ea typeface="华文中宋" pitchFamily="2" charset="-122"/>
                </a:rPr>
                <a:t>Evaluation</a:t>
              </a:r>
            </a:p>
          </p:txBody>
        </p:sp>
        <p:sp>
          <p:nvSpPr>
            <p:cNvPr id="32" name="Text Box 27"/>
            <p:cNvSpPr txBox="1">
              <a:spLocks noChangeArrowheads="1"/>
            </p:cNvSpPr>
            <p:nvPr/>
          </p:nvSpPr>
          <p:spPr bwMode="gray">
            <a:xfrm>
              <a:off x="1280" y="2423"/>
              <a:ext cx="214"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latinLnBrk="1">
                <a:lnSpc>
                  <a:spcPct val="80000"/>
                </a:lnSpc>
                <a:spcBef>
                  <a:spcPct val="50000"/>
                </a:spcBef>
                <a:buFontTx/>
                <a:buNone/>
              </a:pPr>
              <a:r>
                <a:rPr lang="en-US" altLang="zh-CN" sz="2400">
                  <a:latin typeface="Calibri" panose="020F0502020204030204" pitchFamily="34" charset="0"/>
                  <a:ea typeface="华文中宋" panose="02010600040101010101" pitchFamily="2" charset="-122"/>
                </a:rPr>
                <a:t>4</a:t>
              </a:r>
            </a:p>
          </p:txBody>
        </p:sp>
      </p:grpSp>
      <p:grpSp>
        <p:nvGrpSpPr>
          <p:cNvPr id="36" name="Group 34"/>
          <p:cNvGrpSpPr>
            <a:grpSpLocks/>
          </p:cNvGrpSpPr>
          <p:nvPr/>
        </p:nvGrpSpPr>
        <p:grpSpPr bwMode="auto">
          <a:xfrm>
            <a:off x="2587624" y="5108575"/>
            <a:ext cx="5410200" cy="665162"/>
            <a:chOff x="1152" y="2317"/>
            <a:chExt cx="3408" cy="419"/>
          </a:xfrm>
        </p:grpSpPr>
        <p:grpSp>
          <p:nvGrpSpPr>
            <p:cNvPr id="37" name="Group 17"/>
            <p:cNvGrpSpPr>
              <a:grpSpLocks/>
            </p:cNvGrpSpPr>
            <p:nvPr/>
          </p:nvGrpSpPr>
          <p:grpSpPr bwMode="auto">
            <a:xfrm>
              <a:off x="1152" y="2317"/>
              <a:ext cx="480" cy="419"/>
              <a:chOff x="1110" y="2656"/>
              <a:chExt cx="1549" cy="1351"/>
            </a:xfrm>
          </p:grpSpPr>
          <p:sp>
            <p:nvSpPr>
              <p:cNvPr id="41" name="AutoShape 18"/>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latinLnBrk="1" hangingPunct="1">
                  <a:lnSpc>
                    <a:spcPct val="80000"/>
                  </a:lnSpc>
                  <a:spcBef>
                    <a:spcPct val="50000"/>
                  </a:spcBef>
                  <a:buFontTx/>
                  <a:buNone/>
                </a:pPr>
                <a:endParaRPr lang="th-TH" altLang="zh-CN" sz="1800">
                  <a:latin typeface="Calibri" panose="020F0502020204030204" pitchFamily="34" charset="0"/>
                  <a:ea typeface="华文中宋" panose="02010600040101010101" pitchFamily="2" charset="-122"/>
                </a:endParaRPr>
              </a:p>
            </p:txBody>
          </p:sp>
          <p:sp>
            <p:nvSpPr>
              <p:cNvPr id="42" name="AutoShape 19"/>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latinLnBrk="1" hangingPunct="1">
                  <a:lnSpc>
                    <a:spcPct val="80000"/>
                  </a:lnSpc>
                  <a:spcBef>
                    <a:spcPct val="50000"/>
                  </a:spcBef>
                  <a:buFontTx/>
                  <a:buNone/>
                </a:pPr>
                <a:endParaRPr lang="th-TH" altLang="zh-CN" sz="1800">
                  <a:latin typeface="Calibri" panose="020F0502020204030204" pitchFamily="34" charset="0"/>
                  <a:ea typeface="华文中宋" panose="02010600040101010101" pitchFamily="2" charset="-122"/>
                </a:endParaRPr>
              </a:p>
            </p:txBody>
          </p:sp>
          <p:sp>
            <p:nvSpPr>
              <p:cNvPr id="43" name="AutoShape 20"/>
              <p:cNvSpPr>
                <a:spLocks noChangeArrowheads="1"/>
              </p:cNvSpPr>
              <p:nvPr/>
            </p:nvSpPr>
            <p:spPr bwMode="gray">
              <a:xfrm>
                <a:off x="1200" y="2737"/>
                <a:ext cx="1349" cy="1167"/>
              </a:xfrm>
              <a:prstGeom prst="hexagon">
                <a:avLst>
                  <a:gd name="adj" fmla="val 28894"/>
                  <a:gd name="vf" fmla="val 115470"/>
                </a:avLst>
              </a:prstGeom>
              <a:solidFill>
                <a:srgbClr val="834A3D"/>
              </a:solidFill>
              <a:ln w="9525">
                <a:solidFill>
                  <a:schemeClr val="bg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latinLnBrk="1" hangingPunct="1">
                  <a:lnSpc>
                    <a:spcPct val="80000"/>
                  </a:lnSpc>
                  <a:spcBef>
                    <a:spcPct val="50000"/>
                  </a:spcBef>
                  <a:buFontTx/>
                  <a:buNone/>
                </a:pPr>
                <a:endParaRPr lang="th-TH" altLang="zh-CN" sz="1800">
                  <a:ea typeface="华文中宋" panose="02010600040101010101" pitchFamily="2" charset="-122"/>
                </a:endParaRPr>
              </a:p>
            </p:txBody>
          </p:sp>
        </p:grpSp>
        <p:sp>
          <p:nvSpPr>
            <p:cNvPr id="38" name="Line 25"/>
            <p:cNvSpPr>
              <a:spLocks noChangeShapeType="1"/>
            </p:cNvSpPr>
            <p:nvPr/>
          </p:nvSpPr>
          <p:spPr bwMode="auto">
            <a:xfrm>
              <a:off x="1536" y="2701"/>
              <a:ext cx="3024" cy="0"/>
            </a:xfrm>
            <a:prstGeom prst="line">
              <a:avLst/>
            </a:prstGeom>
            <a:noFill/>
            <a:ln w="25400">
              <a:solidFill>
                <a:srgbClr val="C0C0C0"/>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9" name="Text Box 26"/>
            <p:cNvSpPr txBox="1">
              <a:spLocks noChangeArrowheads="1"/>
            </p:cNvSpPr>
            <p:nvPr/>
          </p:nvSpPr>
          <p:spPr bwMode="auto">
            <a:xfrm>
              <a:off x="1559" y="2365"/>
              <a:ext cx="2770" cy="291"/>
            </a:xfrm>
            <a:prstGeom prst="rect">
              <a:avLst/>
            </a:prstGeom>
            <a:noFill/>
            <a:ln w="9525" algn="ctr">
              <a:noFill/>
              <a:miter lim="800000"/>
              <a:headEnd/>
              <a:tailEnd/>
            </a:ln>
            <a:effectLst/>
          </p:spPr>
          <p:txBody>
            <a:bodyPr wrap="square">
              <a:spAutoFit/>
            </a:bodyPr>
            <a:lstStyle/>
            <a:p>
              <a:pPr>
                <a:defRPr/>
              </a:pPr>
              <a:r>
                <a:rPr lang="zh-CN" altLang="en-US" sz="2400" dirty="0">
                  <a:effectLst>
                    <a:outerShdw blurRad="38100" dist="38100" dir="2700000" algn="tl">
                      <a:srgbClr val="C0C0C0"/>
                    </a:outerShdw>
                  </a:effectLst>
                  <a:ea typeface="华文中宋" pitchFamily="2" charset="-122"/>
                </a:rPr>
                <a:t>     </a:t>
              </a:r>
              <a:r>
                <a:rPr lang="en-US" altLang="zh-CN" sz="2400" dirty="0" smtClean="0">
                  <a:effectLst>
                    <a:outerShdw blurRad="38100" dist="38100" dir="2700000" algn="tl">
                      <a:srgbClr val="C0C0C0"/>
                    </a:outerShdw>
                  </a:effectLst>
                  <a:ea typeface="华文中宋" pitchFamily="2" charset="-122"/>
                </a:rPr>
                <a:t>Conclusion</a:t>
              </a:r>
              <a:endParaRPr lang="en-US" altLang="zh-CN" sz="2400" dirty="0">
                <a:effectLst>
                  <a:outerShdw blurRad="38100" dist="38100" dir="2700000" algn="tl">
                    <a:srgbClr val="C0C0C0"/>
                  </a:outerShdw>
                </a:effectLst>
                <a:ea typeface="华文中宋" pitchFamily="2" charset="-122"/>
              </a:endParaRPr>
            </a:p>
          </p:txBody>
        </p:sp>
        <p:sp>
          <p:nvSpPr>
            <p:cNvPr id="40" name="Text Box 27"/>
            <p:cNvSpPr txBox="1">
              <a:spLocks noChangeArrowheads="1"/>
            </p:cNvSpPr>
            <p:nvPr/>
          </p:nvSpPr>
          <p:spPr bwMode="gray">
            <a:xfrm>
              <a:off x="1280" y="2423"/>
              <a:ext cx="214"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latinLnBrk="1">
                <a:lnSpc>
                  <a:spcPct val="80000"/>
                </a:lnSpc>
                <a:spcBef>
                  <a:spcPct val="50000"/>
                </a:spcBef>
                <a:buFontTx/>
                <a:buNone/>
              </a:pPr>
              <a:r>
                <a:rPr lang="en-US" altLang="zh-CN" sz="2400">
                  <a:latin typeface="Calibri" panose="020F0502020204030204" pitchFamily="34" charset="0"/>
                  <a:ea typeface="华文中宋" panose="02010600040101010101" pitchFamily="2" charset="-122"/>
                </a:rPr>
                <a:t>5</a:t>
              </a:r>
            </a:p>
          </p:txBody>
        </p:sp>
      </p:grpSp>
    </p:spTree>
    <p:extLst>
      <p:ext uri="{BB962C8B-B14F-4D97-AF65-F5344CB8AC3E}">
        <p14:creationId xmlns:p14="http://schemas.microsoft.com/office/powerpoint/2010/main" val="4186939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28"/>
                                        </p:tgtEl>
                                      </p:cBhvr>
                                    </p:animEffect>
                                    <p:set>
                                      <p:cBhvr>
                                        <p:cTn id="10" dur="1" fill="hold">
                                          <p:stCondLst>
                                            <p:cond delay="499"/>
                                          </p:stCondLst>
                                        </p:cTn>
                                        <p:tgtEl>
                                          <p:spTgt spid="28"/>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36"/>
                                        </p:tgtEl>
                                      </p:cBhvr>
                                    </p:animEffect>
                                    <p:set>
                                      <p:cBhvr>
                                        <p:cTn id="13" dur="1" fill="hold">
                                          <p:stCondLst>
                                            <p:cond delay="499"/>
                                          </p:stCondLst>
                                        </p:cTn>
                                        <p:tgtEl>
                                          <p:spTgt spid="36"/>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par>
                                <p:cTn id="17" presetID="42" presetClass="path" presetSubtype="0" accel="50000" decel="50000" fill="hold" nodeType="withEffect">
                                  <p:stCondLst>
                                    <p:cond delay="0"/>
                                  </p:stCondLst>
                                  <p:childTnLst>
                                    <p:animMotion origin="layout" path="M -4.79167E-6 -2.96296E-6 L -0.00117 0.1132 " pathEditMode="relative" rAng="0" ptsTypes="AA">
                                      <p:cBhvr>
                                        <p:cTn id="18" dur="2000" fill="hold"/>
                                        <p:tgtEl>
                                          <p:spTgt spid="12"/>
                                        </p:tgtEl>
                                        <p:attrNameLst>
                                          <p:attrName>ppt_x</p:attrName>
                                          <p:attrName>ppt_y</p:attrName>
                                        </p:attrNameLst>
                                      </p:cBhvr>
                                      <p:rCtr x="-65" y="56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olidFill>
                  <a:srgbClr val="CC0000"/>
                </a:solidFill>
                <a:latin typeface="Calibri" panose="020F0502020204030204" pitchFamily="34" charset="0"/>
              </a:rPr>
              <a:t>Three</a:t>
            </a:r>
            <a:r>
              <a:rPr lang="en-US" altLang="zh-CN" dirty="0" smtClean="0">
                <a:latin typeface="Calibri" panose="020F0502020204030204" pitchFamily="34" charset="0"/>
              </a:rPr>
              <a:t> </a:t>
            </a:r>
            <a:r>
              <a:rPr lang="en-US" altLang="zh-CN" dirty="0">
                <a:solidFill>
                  <a:srgbClr val="CC0000"/>
                </a:solidFill>
                <a:latin typeface="Calibri" panose="020F0502020204030204" pitchFamily="34" charset="0"/>
              </a:rPr>
              <a:t>Types of Approaches</a:t>
            </a:r>
            <a:endParaRPr lang="zh-CN" altLang="en-US" dirty="0">
              <a:solidFill>
                <a:srgbClr val="CC0000"/>
              </a:solidFill>
              <a:latin typeface="Calibri" panose="020F0502020204030204" pitchFamily="34" charset="0"/>
            </a:endParaRPr>
          </a:p>
        </p:txBody>
      </p:sp>
      <p:graphicFrame>
        <p:nvGraphicFramePr>
          <p:cNvPr id="4" name="内容占位符 3"/>
          <p:cNvGraphicFramePr>
            <a:graphicFrameLocks noGrp="1"/>
          </p:cNvGraphicFramePr>
          <p:nvPr>
            <p:ph idx="1"/>
            <p:extLst>
              <p:ext uri="{D42A27DB-BD31-4B8C-83A1-F6EECF244321}">
                <p14:modId xmlns:p14="http://schemas.microsoft.com/office/powerpoint/2010/main" val="342615773"/>
              </p:ext>
            </p:extLst>
          </p:nvPr>
        </p:nvGraphicFramePr>
        <p:xfrm>
          <a:off x="2589213" y="2133600"/>
          <a:ext cx="8915400" cy="3778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灯片编号占位符 4"/>
          <p:cNvSpPr>
            <a:spLocks noGrp="1"/>
          </p:cNvSpPr>
          <p:nvPr>
            <p:ph type="sldNum" sz="quarter" idx="12"/>
          </p:nvPr>
        </p:nvSpPr>
        <p:spPr>
          <a:xfrm>
            <a:off x="11114728" y="6305713"/>
            <a:ext cx="779767" cy="365125"/>
          </a:xfrm>
        </p:spPr>
        <p:txBody>
          <a:bodyPr/>
          <a:lstStyle/>
          <a:p>
            <a:fld id="{B6E74E9B-D8B4-4AB2-966D-7F43BBEA4B0E}" type="slidenum">
              <a:rPr lang="zh-CN" altLang="en-US" smtClean="0">
                <a:solidFill>
                  <a:schemeClr val="tx1"/>
                </a:solidFill>
              </a:rPr>
              <a:t>9</a:t>
            </a:fld>
            <a:endParaRPr lang="zh-CN" altLang="en-US" dirty="0">
              <a:solidFill>
                <a:schemeClr val="tx1"/>
              </a:solidFill>
            </a:endParaRPr>
          </a:p>
        </p:txBody>
      </p:sp>
    </p:spTree>
    <p:extLst>
      <p:ext uri="{BB962C8B-B14F-4D97-AF65-F5344CB8AC3E}">
        <p14:creationId xmlns:p14="http://schemas.microsoft.com/office/powerpoint/2010/main" val="1932833725"/>
      </p:ext>
    </p:extLst>
  </p:cSld>
  <p:clrMapOvr>
    <a:masterClrMapping/>
  </p:clrMapOvr>
  <p:timing>
    <p:tnLst>
      <p:par>
        <p:cTn id="1" dur="indefinite" restart="never" nodeType="tmRoot"/>
      </p:par>
    </p:tnLst>
  </p:timing>
</p:sld>
</file>

<file path=ppt/theme/theme1.xml><?xml version="1.0" encoding="utf-8"?>
<a:theme xmlns:a="http://schemas.openxmlformats.org/drawingml/2006/main" name="丝状">
  <a:themeElements>
    <a:clrScheme name="蓝绿">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丝状">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丝状">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3330</TotalTime>
  <Words>2567</Words>
  <Application>Microsoft Office PowerPoint</Application>
  <PresentationFormat>宽屏</PresentationFormat>
  <Paragraphs>344</Paragraphs>
  <Slides>30</Slides>
  <Notes>29</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30</vt:i4>
      </vt:variant>
    </vt:vector>
  </HeadingPairs>
  <TitlesOfParts>
    <vt:vector size="43" baseType="lpstr">
      <vt:lpstr>Arial Unicode MS</vt:lpstr>
      <vt:lpstr>华文中宋</vt:lpstr>
      <vt:lpstr>宋体</vt:lpstr>
      <vt:lpstr>微软雅黑</vt:lpstr>
      <vt:lpstr>幼圆</vt:lpstr>
      <vt:lpstr>Arial</vt:lpstr>
      <vt:lpstr>Calibri</vt:lpstr>
      <vt:lpstr>Century Gothic</vt:lpstr>
      <vt:lpstr>DilleniaUPC</vt:lpstr>
      <vt:lpstr>Wingdings</vt:lpstr>
      <vt:lpstr>Wingdings 3</vt:lpstr>
      <vt:lpstr>丝状</vt:lpstr>
      <vt:lpstr>Office 主题</vt:lpstr>
      <vt:lpstr>LMDD：Light-weight Magnetic-based Door Detection with Your Smartphone</vt:lpstr>
      <vt:lpstr>Outline</vt:lpstr>
      <vt:lpstr>Indoor Positioning Services (IPSs)</vt:lpstr>
      <vt:lpstr>Indoor Localization based on Smartphones</vt:lpstr>
      <vt:lpstr>Open Issues</vt:lpstr>
      <vt:lpstr>Main Observations</vt:lpstr>
      <vt:lpstr>Challenges</vt:lpstr>
      <vt:lpstr>Outline</vt:lpstr>
      <vt:lpstr>Three Types of Approaches</vt:lpstr>
      <vt:lpstr>Pros and Cons of Vision Based Methods</vt:lpstr>
      <vt:lpstr>Pros and Cons of Infrastructure Based Methods</vt:lpstr>
      <vt:lpstr>Pros and Cons of Infrastructure-free Based Methods</vt:lpstr>
      <vt:lpstr>Outline</vt:lpstr>
      <vt:lpstr>Procedures of LMDD </vt:lpstr>
      <vt:lpstr>Calibration Magnetic Sensors of Phones</vt:lpstr>
      <vt:lpstr>Attitude of The Smartphone</vt:lpstr>
      <vt:lpstr>Signal Processing</vt:lpstr>
      <vt:lpstr>Feature Correlation</vt:lpstr>
      <vt:lpstr>An Extra Built-in Sensor</vt:lpstr>
      <vt:lpstr>Crowdsensing Architecture </vt:lpstr>
      <vt:lpstr>Outline</vt:lpstr>
      <vt:lpstr>Experimental Settings</vt:lpstr>
      <vt:lpstr>Experimental Results</vt:lpstr>
      <vt:lpstr>Experimental Results (Cont.)</vt:lpstr>
      <vt:lpstr>Lessons from Implementation</vt:lpstr>
      <vt:lpstr>Outline</vt:lpstr>
      <vt:lpstr>Conclusion</vt:lpstr>
      <vt:lpstr>PowerPoint 演示文稿</vt:lpstr>
      <vt:lpstr>PowerPoint 演示文稿</vt:lpstr>
      <vt:lpstr>Transformation Matrix </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yi zhao</dc:creator>
  <cp:lastModifiedBy>yi zhao</cp:lastModifiedBy>
  <cp:revision>316</cp:revision>
  <dcterms:created xsi:type="dcterms:W3CDTF">2015-08-18T06:03:19Z</dcterms:created>
  <dcterms:modified xsi:type="dcterms:W3CDTF">2015-09-04T08:18:38Z</dcterms:modified>
</cp:coreProperties>
</file>